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4" r:id="rId1"/>
  </p:sldMasterIdLst>
  <p:sldIdLst>
    <p:sldId id="256" r:id="rId2"/>
    <p:sldId id="270" r:id="rId3"/>
    <p:sldId id="269" r:id="rId4"/>
    <p:sldId id="271" r:id="rId5"/>
    <p:sldId id="272" r:id="rId6"/>
    <p:sldId id="273" r:id="rId7"/>
    <p:sldId id="274" r:id="rId8"/>
    <p:sldId id="27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3409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65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16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6585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8427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128929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75351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2596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722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3589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73649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380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55395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032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3572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344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D77D1-41E1-481A-A478-A1308F5F3E94}" type="datetimeFigureOut">
              <a:rPr lang="hr-HR" smtClean="0"/>
              <a:t>15.4.2020.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0C44548-79FE-415B-909F-3DA17E1C68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412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r/resource/1032379/njema%c4%8dki-jezik/wo-und-wohin" TargetMode="External"/><Relationship Id="rId2" Type="http://schemas.openxmlformats.org/officeDocument/2006/relationships/hyperlink" Target="https://wordwall.net/hr/resource/1436656/njema%c4%8dki-jezik/pr%c3%a4positionen-wo-wohi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ordwall.net/hr/resource/1326905/njema%c4%8dki-jezik/pr%c3%a4positionen-mit-akkusativ-wohin" TargetMode="External"/><Relationship Id="rId4" Type="http://schemas.openxmlformats.org/officeDocument/2006/relationships/hyperlink" Target="https://wordwall.net/hr/resource/944628/njema%c4%8dki-jezik/pr%c3%a4positionen-wo-wohi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CDE6E8-7CB3-4B67-8659-D16C0859D9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EINIGES ÜBER RUDI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C14FB5C-3E73-4026-AD07-C4776E6529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94997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5694759-4104-4113-9D4C-BB1E6C342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413" y="523782"/>
            <a:ext cx="8706363" cy="6241001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hr-HR" sz="2200" dirty="0"/>
              <a:t>Danas ćemo ponoviti nazive namještaja. </a:t>
            </a:r>
          </a:p>
          <a:p>
            <a:pPr marL="0" indent="0">
              <a:buNone/>
            </a:pPr>
            <a:r>
              <a:rPr lang="hr-HR" sz="2200" dirty="0"/>
              <a:t>Poslušaj tekst na 54. stranici i zapiši koje nazive namještaja čuješ.</a:t>
            </a:r>
          </a:p>
          <a:p>
            <a:pPr marL="0" indent="0">
              <a:buNone/>
            </a:pPr>
            <a:endParaRPr lang="hr-HR" sz="2200" dirty="0"/>
          </a:p>
          <a:p>
            <a:pPr marL="0" indent="0">
              <a:buNone/>
            </a:pPr>
            <a:r>
              <a:rPr lang="hr-HR" sz="2200" dirty="0"/>
              <a:t>Sljedeće riječi prevedi ili uz pomoć interneta (</a:t>
            </a:r>
            <a:r>
              <a:rPr lang="hr-HR" sz="2200" dirty="0" err="1"/>
              <a:t>Crodict</a:t>
            </a:r>
            <a:r>
              <a:rPr lang="hr-HR" sz="2200" dirty="0"/>
              <a:t>) ili uz pomoć udžbenika.</a:t>
            </a:r>
          </a:p>
          <a:p>
            <a:pPr marL="0" indent="0" algn="ctr">
              <a:buNone/>
            </a:pPr>
            <a:r>
              <a:rPr lang="de-DE" sz="2200" dirty="0"/>
              <a:t>Schularbeit</a:t>
            </a:r>
            <a:endParaRPr lang="hr-HR" sz="2200" dirty="0"/>
          </a:p>
          <a:p>
            <a:pPr marL="0" indent="0" algn="ctr">
              <a:buNone/>
            </a:pPr>
            <a:r>
              <a:rPr lang="de-DE" sz="2500" b="1" dirty="0"/>
              <a:t>Einiges über Rudi</a:t>
            </a:r>
            <a:endParaRPr lang="hr-HR" sz="2500" b="1" dirty="0"/>
          </a:p>
          <a:p>
            <a:pPr marL="0" indent="0">
              <a:buNone/>
            </a:pPr>
            <a:r>
              <a:rPr lang="de-DE" sz="2500" dirty="0"/>
              <a:t>das Einfamilienhaus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(k)ein eigenes Zimmer haben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das Zimmer mit jemandem teilen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ein bisschen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(</a:t>
            </a:r>
            <a:r>
              <a:rPr lang="de-DE" sz="2500" dirty="0" err="1"/>
              <a:t>un</a:t>
            </a:r>
            <a:r>
              <a:rPr lang="de-DE" sz="2500" dirty="0"/>
              <a:t>)ordentlich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die Noten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die Wand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in der Ecke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der Schreibtisch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das Regal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die Stereoanlage, die Kopfhörer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die Pinnwand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der Merkzettel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der Stundenplan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die Postkarte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das Spielzeug</a:t>
            </a:r>
            <a:endParaRPr lang="hr-HR" sz="2500" dirty="0"/>
          </a:p>
          <a:p>
            <a:pPr marL="0" indent="0">
              <a:buNone/>
            </a:pPr>
            <a:r>
              <a:rPr lang="de-DE" sz="2500" dirty="0"/>
              <a:t>am Computer sitzen</a:t>
            </a:r>
            <a:endParaRPr lang="hr-HR" sz="2500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20">
            <a:hlinkClick r:id="" action="ppaction://media"/>
            <a:extLst>
              <a:ext uri="{FF2B5EF4-FFF2-40B4-BE49-F238E27FC236}">
                <a16:creationId xmlns:a16="http://schemas.microsoft.com/office/drawing/2014/main" id="{F471C563-D9E1-4389-BE96-18C6495D77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6507" y="629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49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1E7C7EF8-4CDF-4D72-A00B-F65707DD3906}"/>
              </a:ext>
            </a:extLst>
          </p:cNvPr>
          <p:cNvSpPr/>
          <p:nvPr/>
        </p:nvSpPr>
        <p:spPr>
          <a:xfrm>
            <a:off x="7824193" y="3068960"/>
            <a:ext cx="23342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HINTER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195" name="Title 1">
            <a:extLst>
              <a:ext uri="{FF2B5EF4-FFF2-40B4-BE49-F238E27FC236}">
                <a16:creationId xmlns:a16="http://schemas.microsoft.com/office/drawing/2014/main" id="{02DBC3AF-883D-41DC-B01F-6147DFA1C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dirty="0"/>
              <a:t>Präpositionen mit Dativ </a:t>
            </a:r>
            <a:r>
              <a:rPr lang="hr-HR" altLang="sr-Latn-RS" dirty="0" err="1"/>
              <a:t>und</a:t>
            </a:r>
            <a:r>
              <a:rPr lang="hr-HR" altLang="sr-Latn-RS" dirty="0"/>
              <a:t> </a:t>
            </a:r>
            <a:r>
              <a:rPr lang="hr-HR" altLang="sr-Latn-RS" dirty="0" err="1"/>
              <a:t>Akkusativ</a:t>
            </a:r>
            <a:endParaRPr lang="hr-HR" altLang="sr-Latn-RS" dirty="0"/>
          </a:p>
        </p:txBody>
      </p:sp>
      <p:sp>
        <p:nvSpPr>
          <p:cNvPr id="8196" name="Content Placeholder 2">
            <a:extLst>
              <a:ext uri="{FF2B5EF4-FFF2-40B4-BE49-F238E27FC236}">
                <a16:creationId xmlns:a16="http://schemas.microsoft.com/office/drawing/2014/main" id="{9A996FB4-CB02-4B1A-A893-09A58D25CA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074" y="1271920"/>
            <a:ext cx="8596668" cy="388077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hr-HR" altLang="sr-Latn-RS" dirty="0"/>
              <a:t>Ovaj slajd pregledaj baš s dijaprojekcijom kako bi mogla vidjeti sve riječi te ih i zapisati. Nacrtaj si slično tako da ti bude lakše.</a:t>
            </a:r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id="{4CE9583F-1134-4940-824B-DC42E542DB2D}"/>
              </a:ext>
            </a:extLst>
          </p:cNvPr>
          <p:cNvSpPr/>
          <p:nvPr/>
        </p:nvSpPr>
        <p:spPr>
          <a:xfrm>
            <a:off x="4295800" y="2924944"/>
            <a:ext cx="3384376" cy="2160240"/>
          </a:xfrm>
          <a:prstGeom prst="cube">
            <a:avLst/>
          </a:prstGeom>
          <a:blipFill>
            <a:blip r:embed="rId2" cstate="email"/>
            <a:tile tx="0" ty="0" sx="100000" sy="100000" flip="none" algn="tl"/>
          </a:blipFill>
          <a:ln>
            <a:solidFill>
              <a:schemeClr val="bg2">
                <a:lumMod val="10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Below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FD99EAF-3690-4972-B93F-7B882DA3C7CE}"/>
              </a:ext>
            </a:extLst>
          </p:cNvPr>
          <p:cNvCxnSpPr/>
          <p:nvPr/>
        </p:nvCxnSpPr>
        <p:spPr>
          <a:xfrm>
            <a:off x="4800600" y="2924176"/>
            <a:ext cx="0" cy="576263"/>
          </a:xfrm>
          <a:prstGeom prst="line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DD2F371-4FD6-4CA2-B3DA-B29AB194F430}"/>
              </a:ext>
            </a:extLst>
          </p:cNvPr>
          <p:cNvSpPr/>
          <p:nvPr/>
        </p:nvSpPr>
        <p:spPr>
          <a:xfrm>
            <a:off x="5519936" y="1844824"/>
            <a:ext cx="825868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46C086D-0BF9-40F3-8A8B-CD440A012157}"/>
              </a:ext>
            </a:extLst>
          </p:cNvPr>
          <p:cNvSpPr/>
          <p:nvPr/>
        </p:nvSpPr>
        <p:spPr>
          <a:xfrm>
            <a:off x="8184233" y="2924944"/>
            <a:ext cx="1061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FC9E401-159E-42DB-81FF-6865838C98DB}"/>
              </a:ext>
            </a:extLst>
          </p:cNvPr>
          <p:cNvCxnSpPr/>
          <p:nvPr/>
        </p:nvCxnSpPr>
        <p:spPr>
          <a:xfrm>
            <a:off x="7319963" y="3716338"/>
            <a:ext cx="0" cy="576262"/>
          </a:xfrm>
          <a:prstGeom prst="line">
            <a:avLst/>
          </a:prstGeom>
          <a:ln w="31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3ADD2C8F-E638-434B-BECD-0C16EEAD8EAB}"/>
              </a:ext>
            </a:extLst>
          </p:cNvPr>
          <p:cNvSpPr/>
          <p:nvPr/>
        </p:nvSpPr>
        <p:spPr>
          <a:xfrm>
            <a:off x="5375920" y="1772816"/>
            <a:ext cx="13622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AUF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B8EFEAB-CDAF-4522-92DC-E1374FD853C8}"/>
              </a:ext>
            </a:extLst>
          </p:cNvPr>
          <p:cNvSpPr/>
          <p:nvPr/>
        </p:nvSpPr>
        <p:spPr>
          <a:xfrm>
            <a:off x="5159896" y="1700808"/>
            <a:ext cx="175240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ÜBER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3E12EF-D995-4CCF-B62D-EA76C7E80171}"/>
              </a:ext>
            </a:extLst>
          </p:cNvPr>
          <p:cNvSpPr/>
          <p:nvPr/>
        </p:nvSpPr>
        <p:spPr>
          <a:xfrm>
            <a:off x="4799857" y="5445224"/>
            <a:ext cx="216437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UNTER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B84B92F-DD38-46B7-A09D-B4FE55FFB739}"/>
              </a:ext>
            </a:extLst>
          </p:cNvPr>
          <p:cNvSpPr/>
          <p:nvPr/>
        </p:nvSpPr>
        <p:spPr>
          <a:xfrm>
            <a:off x="8505228" y="3717032"/>
            <a:ext cx="21627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NEBEN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C6C5D95-DC66-4F58-A725-79AAACF77311}"/>
              </a:ext>
            </a:extLst>
          </p:cNvPr>
          <p:cNvSpPr/>
          <p:nvPr/>
        </p:nvSpPr>
        <p:spPr>
          <a:xfrm rot="673552">
            <a:off x="1923329" y="3486217"/>
            <a:ext cx="26804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4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ZWISCHEN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70D775C2-4BBB-4256-A2F3-3F0176FC156E}"/>
              </a:ext>
            </a:extLst>
          </p:cNvPr>
          <p:cNvSpPr/>
          <p:nvPr/>
        </p:nvSpPr>
        <p:spPr>
          <a:xfrm>
            <a:off x="1524000" y="2852936"/>
            <a:ext cx="683568" cy="2160240"/>
          </a:xfrm>
          <a:prstGeom prst="flowChartMagneticDisk">
            <a:avLst/>
          </a:prstGeom>
          <a:blipFill>
            <a:blip r:embed="rId3" cstate="email"/>
            <a:tile tx="0" ty="0" sx="100000" sy="100000" flip="none" algn="tl"/>
          </a:blip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959063E-6F2A-4A76-AC4E-3DE174B95B28}"/>
              </a:ext>
            </a:extLst>
          </p:cNvPr>
          <p:cNvSpPr/>
          <p:nvPr/>
        </p:nvSpPr>
        <p:spPr>
          <a:xfrm>
            <a:off x="4367809" y="2348880"/>
            <a:ext cx="143750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hr-HR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VOR</a:t>
            </a:r>
            <a:endParaRPr 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0625 L 0.00208 0.339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66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24699E-6 L -0.1052 0.048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00" y="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15449E-6 L -0.00347 0.1216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93 C -0.02882 -0.02706 -0.05764 -0.05273 -0.0625 -0.06707 C -0.06754 -0.08118 -0.03976 -0.08835 -0.03125 -0.08742 C -0.02309 -0.08626 -0.00452 -0.06684 -0.01198 -0.06013 C -0.01927 -0.05342 -0.06528 -0.04394 -0.07604 -0.04649 " pathEditMode="relative" rAng="0" ptsTypes="aaaaA">
                                      <p:cBhvr>
                                        <p:cTn id="71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217 0.00139 -0.02847 0.00278 -0.04653 0.00578 C -0.05347 0.00879 -0.06059 0.01018 -0.06753 0.01318 C -0.07621 0.02405 -0.06423 0.00994 -0.07465 0.01873 C -0.07899 0.02243 -0.07899 0.02914 -0.0816 0.03377 C -0.08368 0.03723 -0.0868 0.03955 -0.08871 0.04325 C -0.08958 0.0451 -0.09062 0.04695 -0.09149 0.0488 C -0.09392 0.06221 -0.09948 0.08002 -0.10989 0.08441 C -0.11198 0.08742 -0.11423 0.08996 -0.11545 0.09389 C -0.11666 0.0976 -0.11823 0.10523 -0.11823 0.10523 C -0.11875 0.1309 -0.11892 0.15634 -0.11962 0.18201 C -0.11996 0.1938 -0.12048 0.20583 -0.12118 0.21762 C -0.12135 0.22132 -0.12257 0.22896 -0.12257 0.22896 " pathEditMode="relative" ptsTypes="ffffffffffffA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AB3AD9-4752-42E8-8884-91324F865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270" y="156238"/>
            <a:ext cx="8596668" cy="704896"/>
          </a:xfrm>
        </p:spPr>
        <p:txBody>
          <a:bodyPr>
            <a:normAutofit fontScale="90000"/>
          </a:bodyPr>
          <a:lstStyle/>
          <a:p>
            <a:r>
              <a:rPr lang="hr-HR" dirty="0"/>
              <a:t>Präpositionen mit Dativ </a:t>
            </a:r>
            <a:r>
              <a:rPr lang="hr-HR" sz="1600" dirty="0"/>
              <a:t>(ovaj slajd također prepiši u bilježnicu)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3F809CF-6C72-48BD-B221-03DFE49AB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4270" y="923278"/>
            <a:ext cx="8596668" cy="5778484"/>
          </a:xfrm>
        </p:spPr>
        <p:txBody>
          <a:bodyPr>
            <a:normAutofit/>
          </a:bodyPr>
          <a:lstStyle/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die Frage 	WO?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Dativ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Zettel ist..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in…		in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Schublade.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an…		an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Wand.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auf…		auf </a:t>
            </a:r>
            <a:r>
              <a:rPr 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Tisch.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hinter		hinter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Regal.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neben…	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 </a:t>
            </a:r>
            <a:r>
              <a:rPr 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Stuhl.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unter…	</a:t>
            </a: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Bett.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über…		über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Buch.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indent="0">
              <a:lnSpc>
                <a:spcPct val="115000"/>
              </a:lnSpc>
              <a:buNone/>
            </a:pP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zwischen…	zwischen </a:t>
            </a:r>
            <a:r>
              <a:rPr lang="de-D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CD-s.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vor…		vor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de-D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Tür.</a:t>
            </a:r>
            <a:endParaRPr lang="hr-H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i="1" dirty="0">
                <a:latin typeface="Calibri" panose="020F0502020204030204" pitchFamily="34" charset="0"/>
                <a:cs typeface="Times New Roman" panose="02020603050405020304" pitchFamily="18" charset="0"/>
              </a:rPr>
              <a:t>(Hoće li nakon prijedloga stajati </a:t>
            </a:r>
            <a:r>
              <a:rPr lang="hr-H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der</a:t>
            </a:r>
            <a:r>
              <a:rPr lang="hr-HR" i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dem</a:t>
            </a:r>
            <a:r>
              <a:rPr lang="hr-HR" i="1" dirty="0"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latin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hr-HR" i="1" dirty="0">
                <a:latin typeface="Calibri" panose="020F0502020204030204" pitchFamily="34" charset="0"/>
                <a:cs typeface="Times New Roman" panose="02020603050405020304" pitchFamily="18" charset="0"/>
              </a:rPr>
              <a:t>… ovisi o padežu, u ovom slučaju je to dativ, i naravno o članu imenice. Zato sam ti članove i obojala po bojama </a:t>
            </a:r>
            <a:r>
              <a:rPr lang="hr-HR" i="1" dirty="0" err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hr-HR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se odnosi na množinu.)</a:t>
            </a:r>
          </a:p>
          <a:p>
            <a:pPr marL="0" indent="0">
              <a:buNone/>
            </a:pPr>
            <a:endParaRPr lang="hr-HR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481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C1EA557B-21A9-401D-A96D-1460FC5D9A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24" t="600" r="12755"/>
          <a:stretch/>
        </p:blipFill>
        <p:spPr>
          <a:xfrm>
            <a:off x="2917998" y="-97653"/>
            <a:ext cx="9223898" cy="622324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44B0F9B-E451-438A-8525-7BA9E44D24FD}"/>
              </a:ext>
            </a:extLst>
          </p:cNvPr>
          <p:cNvSpPr txBox="1"/>
          <p:nvPr/>
        </p:nvSpPr>
        <p:spPr>
          <a:xfrm>
            <a:off x="124286" y="1951672"/>
            <a:ext cx="2716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Ove rečenice prepiši u bilježnicu i ubaci prijedlog i odgovarajući član imenice.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4835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F2985A-AD06-478E-849D-0808CDD397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429" y="156238"/>
            <a:ext cx="8596668" cy="660400"/>
          </a:xfrm>
        </p:spPr>
        <p:txBody>
          <a:bodyPr>
            <a:normAutofit fontScale="90000"/>
          </a:bodyPr>
          <a:lstStyle/>
          <a:p>
            <a:r>
              <a:rPr lang="hr-HR" sz="3200" dirty="0">
                <a:solidFill>
                  <a:srgbClr val="90C226"/>
                </a:solidFill>
              </a:rPr>
              <a:t>Präpositionen mit </a:t>
            </a:r>
            <a:r>
              <a:rPr lang="hr-HR" sz="3200" dirty="0" err="1">
                <a:solidFill>
                  <a:srgbClr val="90C226"/>
                </a:solidFill>
              </a:rPr>
              <a:t>Akkusativ</a:t>
            </a:r>
            <a:r>
              <a:rPr lang="hr-HR" sz="3200" dirty="0">
                <a:solidFill>
                  <a:srgbClr val="90C226"/>
                </a:solidFill>
              </a:rPr>
              <a:t> </a:t>
            </a:r>
            <a:r>
              <a:rPr lang="hr-HR" sz="1400" dirty="0">
                <a:solidFill>
                  <a:srgbClr val="90C226"/>
                </a:solidFill>
              </a:rPr>
              <a:t>(ovaj slajd prepiši u bilježnicu)</a:t>
            </a:r>
            <a:br>
              <a:rPr lang="hr-HR" sz="3200" dirty="0">
                <a:solidFill>
                  <a:srgbClr val="90C226"/>
                </a:solidFill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ED644B-F132-4638-87F7-6AF1BA060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638"/>
            <a:ext cx="8596668" cy="5699571"/>
          </a:xfrm>
        </p:spPr>
        <p:txBody>
          <a:bodyPr>
            <a:normAutofit lnSpcReduction="10000"/>
          </a:bodyPr>
          <a:lstStyle/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 die Frage 	W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OHIN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Akkusativ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Zettel ist..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in…		in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hr-HR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Schublade.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an…		an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Wand.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auf…		auf </a:t>
            </a:r>
            <a:r>
              <a:rPr 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Tisch.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hinter		hinter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Regal.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neben…	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neben </a:t>
            </a:r>
            <a:r>
              <a:rPr lang="de-DE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Stuhl.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unter…	</a:t>
            </a: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Bett.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über…		über </a:t>
            </a:r>
            <a:r>
              <a:rPr lang="de-DE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Buch.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560" lvl="0" indent="0">
              <a:lnSpc>
                <a:spcPct val="115000"/>
              </a:lnSpc>
              <a:buClr>
                <a:srgbClr val="90C226"/>
              </a:buClr>
              <a:buNone/>
            </a:pP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zwischen…	zwischen </a:t>
            </a:r>
            <a:r>
              <a:rPr lang="de-DE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CD-s.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hr-HR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vor…		vor </a:t>
            </a:r>
            <a:r>
              <a:rPr lang="de-DE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hr-HR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de-DE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Tür.</a:t>
            </a:r>
            <a:endParaRPr lang="hr-HR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0C226"/>
              </a:buClr>
              <a:buNone/>
            </a:pPr>
            <a:r>
              <a:rPr lang="hr-H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(Hoće li nakon prijedloga stajati </a:t>
            </a:r>
            <a:r>
              <a:rPr lang="hr-HR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r-H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das</a:t>
            </a:r>
            <a:r>
              <a:rPr lang="hr-H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i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den</a:t>
            </a:r>
            <a:r>
              <a:rPr lang="hr-HR" i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… ovisi o padežu, u ovom slučaju je to akuzativ, i naravno o članu imenice. Zato sam ti članove i obojala po bojama </a:t>
            </a:r>
            <a:r>
              <a:rPr lang="hr-HR" i="1" dirty="0" err="1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die</a:t>
            </a:r>
            <a:r>
              <a:rPr lang="hr-HR" i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– se odnosi na množinu.)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47923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7F71039-BA9C-4E8D-9C18-1A7F33E0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95" t="7378" r="12477" b="6278"/>
          <a:stretch/>
        </p:blipFill>
        <p:spPr>
          <a:xfrm>
            <a:off x="2630747" y="230819"/>
            <a:ext cx="9135125" cy="5921406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74825E4-A732-4D5E-A5E3-3CF6EFC20FD9}"/>
              </a:ext>
            </a:extLst>
          </p:cNvPr>
          <p:cNvSpPr txBox="1"/>
          <p:nvPr/>
        </p:nvSpPr>
        <p:spPr>
          <a:xfrm>
            <a:off x="124286" y="1951672"/>
            <a:ext cx="27165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Ove rečenice prepiši u bilježnicu i ubaci prijedlog i odgovarajući član imenice.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5018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006DBB0-487D-4AC9-8D80-91D51C20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85" y="133165"/>
            <a:ext cx="8989917" cy="941033"/>
          </a:xfrm>
        </p:spPr>
        <p:txBody>
          <a:bodyPr>
            <a:noAutofit/>
          </a:bodyPr>
          <a:lstStyle/>
          <a:p>
            <a:r>
              <a:rPr lang="hr-HR" sz="2400" dirty="0" err="1"/>
              <a:t>Arbeitsbuch</a:t>
            </a:r>
            <a:br>
              <a:rPr lang="hr-HR" sz="2400" dirty="0"/>
            </a:br>
            <a:r>
              <a:rPr lang="hr-HR" sz="2400" dirty="0" err="1"/>
              <a:t>Seiten</a:t>
            </a:r>
            <a:r>
              <a:rPr lang="hr-HR" sz="2400" dirty="0"/>
              <a:t>: 38, 39, 40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FF0C8F7-12EB-4CE3-90EB-A3B0431061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4085" y="1161235"/>
            <a:ext cx="8596668" cy="5008746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Na ovim poveznicama možeš vježbati </a:t>
            </a:r>
            <a:r>
              <a:rPr lang="hr-HR" dirty="0" err="1"/>
              <a:t>Wo</a:t>
            </a:r>
            <a:r>
              <a:rPr lang="hr-HR" dirty="0"/>
              <a:t>? </a:t>
            </a:r>
            <a:r>
              <a:rPr lang="hr-HR" dirty="0" err="1"/>
              <a:t>Wohin</a:t>
            </a:r>
            <a:r>
              <a:rPr lang="hr-HR" dirty="0"/>
              <a:t>?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2"/>
              </a:rPr>
              <a:t>https://wordwall.net/hr/resource/1436656/njema%c4%8dki-jezik/pr%c3%a4positionen-wo-wohin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3"/>
              </a:rPr>
              <a:t>https://wordwall.net/hr/resource/1032379/njema%c4%8dki-jezik/wo-und-wohin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>
                <a:hlinkClick r:id="rId4"/>
              </a:rPr>
              <a:t>https://wordwall.net/hr/resource/944628/njema%c4%8dki-jezik/pr%c3%a4positionen-wo-wohin</a:t>
            </a: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>
                <a:hlinkClick r:id="rId5"/>
              </a:rPr>
              <a:t>https://wordwall.net/hr/resource/1326905/njema%c4%8dki-jezik/pr%c3%a4positionen-mit-akkusativ-wohin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2089870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122</TotalTime>
  <Words>273</Words>
  <Application>Microsoft Office PowerPoint</Application>
  <PresentationFormat>Široki zaslon</PresentationFormat>
  <Paragraphs>73</Paragraphs>
  <Slides>8</Slides>
  <Notes>0</Notes>
  <HiddenSlides>0</HiddenSlides>
  <MMClips>1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5" baseType="lpstr">
      <vt:lpstr>Arial</vt:lpstr>
      <vt:lpstr>Calibri</vt:lpstr>
      <vt:lpstr>Symbol</vt:lpstr>
      <vt:lpstr>Times New Roman</vt:lpstr>
      <vt:lpstr>Trebuchet MS</vt:lpstr>
      <vt:lpstr>Wingdings 3</vt:lpstr>
      <vt:lpstr>Faseta</vt:lpstr>
      <vt:lpstr>EINIGES ÜBER RUDI</vt:lpstr>
      <vt:lpstr>PowerPoint prezentacija</vt:lpstr>
      <vt:lpstr>Präpositionen mit Dativ und Akkusativ</vt:lpstr>
      <vt:lpstr>Präpositionen mit Dativ (ovaj slajd također prepiši u bilježnicu) </vt:lpstr>
      <vt:lpstr>PowerPoint prezentacija</vt:lpstr>
      <vt:lpstr>Präpositionen mit Akkusativ (ovaj slajd prepiši u bilježnicu) </vt:lpstr>
      <vt:lpstr>PowerPoint prezentacija</vt:lpstr>
      <vt:lpstr>Arbeitsbuch Seiten: 38, 39, 40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Pintarić</dc:creator>
  <cp:lastModifiedBy>Sandra Pintarić</cp:lastModifiedBy>
  <cp:revision>8</cp:revision>
  <dcterms:created xsi:type="dcterms:W3CDTF">2020-03-30T18:28:47Z</dcterms:created>
  <dcterms:modified xsi:type="dcterms:W3CDTF">2020-04-15T10:02:42Z</dcterms:modified>
</cp:coreProperties>
</file>