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3D9D-1DF9-487A-B35B-29D819DCF5D2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6E99-7EC8-4D40-BB9D-1E5B180BD4E3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3D9D-1DF9-487A-B35B-29D819DCF5D2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6E99-7EC8-4D40-BB9D-1E5B180BD4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3D9D-1DF9-487A-B35B-29D819DCF5D2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6E99-7EC8-4D40-BB9D-1E5B180BD4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3D9D-1DF9-487A-B35B-29D819DCF5D2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6E99-7EC8-4D40-BB9D-1E5B180BD4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3D9D-1DF9-487A-B35B-29D819DCF5D2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6E99-7EC8-4D40-BB9D-1E5B180BD4E3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3D9D-1DF9-487A-B35B-29D819DCF5D2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6E99-7EC8-4D40-BB9D-1E5B180BD4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3D9D-1DF9-487A-B35B-29D819DCF5D2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6E99-7EC8-4D40-BB9D-1E5B180BD4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3D9D-1DF9-487A-B35B-29D819DCF5D2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6E99-7EC8-4D40-BB9D-1E5B180BD4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3D9D-1DF9-487A-B35B-29D819DCF5D2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6E99-7EC8-4D40-BB9D-1E5B180BD4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3D9D-1DF9-487A-B35B-29D819DCF5D2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6E99-7EC8-4D40-BB9D-1E5B180BD4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3D9D-1DF9-487A-B35B-29D819DCF5D2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0C6E99-7EC8-4D40-BB9D-1E5B180BD4E3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A63D9D-1DF9-487A-B35B-29D819DCF5D2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0C6E99-7EC8-4D40-BB9D-1E5B180BD4E3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om.com/share/8a9f1271bc2046ba8e4e76c74f9e6153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8748464" cy="1841376"/>
          </a:xfrm>
        </p:spPr>
        <p:txBody>
          <a:bodyPr/>
          <a:lstStyle/>
          <a:p>
            <a:r>
              <a:rPr lang="hr-HR" dirty="0" err="1"/>
              <a:t>Entschuldigung</a:t>
            </a:r>
            <a:r>
              <a:rPr lang="hr-HR" dirty="0"/>
              <a:t>, </a:t>
            </a:r>
            <a:r>
              <a:rPr lang="hr-HR" dirty="0" err="1"/>
              <a:t>wo</a:t>
            </a:r>
            <a:r>
              <a:rPr lang="hr-HR" dirty="0"/>
              <a:t> </a:t>
            </a:r>
            <a:r>
              <a:rPr lang="hr-HR" dirty="0" err="1"/>
              <a:t>ist</a:t>
            </a:r>
            <a:r>
              <a:rPr lang="hr-HR" dirty="0"/>
              <a:t> </a:t>
            </a:r>
            <a:r>
              <a:rPr lang="hr-HR" dirty="0" err="1"/>
              <a:t>hier</a:t>
            </a:r>
            <a:r>
              <a:rPr lang="hr-HR" dirty="0"/>
              <a:t>…?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40" y="3228536"/>
            <a:ext cx="8748464" cy="1928656"/>
          </a:xfrm>
        </p:spPr>
        <p:txBody>
          <a:bodyPr>
            <a:normAutofit fontScale="92500"/>
          </a:bodyPr>
          <a:lstStyle/>
          <a:p>
            <a:r>
              <a:rPr lang="hr-HR" dirty="0"/>
              <a:t>Upute i objašnjenja se nalaze u videu na </a:t>
            </a:r>
            <a:r>
              <a:rPr lang="hr-HR" dirty="0">
                <a:hlinkClick r:id="rId2"/>
              </a:rPr>
              <a:t>https://www.loom.com/share/8a9f1271bc2046ba8e4e76c74f9e6153</a:t>
            </a:r>
            <a:endParaRPr lang="hr-HR" dirty="0"/>
          </a:p>
          <a:p>
            <a:endParaRPr lang="hr-HR" dirty="0"/>
          </a:p>
          <a:p>
            <a:r>
              <a:rPr lang="hr-HR" dirty="0"/>
              <a:t>Šifra je </a:t>
            </a:r>
            <a:r>
              <a:rPr lang="hr-HR" sz="3000" b="1" dirty="0"/>
              <a:t>4.r 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836712"/>
            <a:ext cx="1863076" cy="145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24944"/>
            <a:ext cx="1440160" cy="136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852936"/>
            <a:ext cx="1659918" cy="141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501008"/>
            <a:ext cx="1758995" cy="141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779912" y="24928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geradeaus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45811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links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515719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die</a:t>
            </a:r>
            <a:r>
              <a:rPr lang="hr-HR" dirty="0">
                <a:solidFill>
                  <a:srgbClr val="00B050"/>
                </a:solidFill>
              </a:rPr>
              <a:t> erste </a:t>
            </a:r>
            <a:r>
              <a:rPr lang="hr-HR" dirty="0" err="1">
                <a:solidFill>
                  <a:srgbClr val="00B050"/>
                </a:solidFill>
              </a:rPr>
              <a:t>Straße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links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537321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an</a:t>
            </a:r>
            <a:r>
              <a:rPr lang="hr-HR" dirty="0">
                <a:solidFill>
                  <a:srgbClr val="00B050"/>
                </a:solidFill>
              </a:rPr>
              <a:t> der </a:t>
            </a:r>
            <a:r>
              <a:rPr lang="hr-HR" dirty="0" err="1">
                <a:solidFill>
                  <a:srgbClr val="00B050"/>
                </a:solidFill>
              </a:rPr>
              <a:t>Kreuzung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8224" y="46531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rechts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8224" y="515719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die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zweite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Straße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rechts</a:t>
            </a:r>
            <a:endParaRPr lang="hr-H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816" y="148478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Entschuldigen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Sie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bitte</a:t>
            </a:r>
            <a:r>
              <a:rPr lang="hr-HR" dirty="0">
                <a:solidFill>
                  <a:srgbClr val="00B050"/>
                </a:solidFill>
              </a:rPr>
              <a:t>, </a:t>
            </a:r>
            <a:r>
              <a:rPr lang="hr-HR" dirty="0" err="1">
                <a:solidFill>
                  <a:srgbClr val="00B050"/>
                </a:solidFill>
              </a:rPr>
              <a:t>wo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ist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hier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das</a:t>
            </a:r>
            <a:r>
              <a:rPr lang="hr-HR" dirty="0">
                <a:solidFill>
                  <a:srgbClr val="00B050"/>
                </a:solidFill>
              </a:rPr>
              <a:t> Kino?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2348880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Geh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geradeaus</a:t>
            </a:r>
            <a:r>
              <a:rPr lang="hr-HR" dirty="0">
                <a:solidFill>
                  <a:srgbClr val="0070C0"/>
                </a:solidFill>
              </a:rPr>
              <a:t>, </a:t>
            </a:r>
            <a:r>
              <a:rPr lang="hr-HR" dirty="0" err="1">
                <a:solidFill>
                  <a:srgbClr val="0070C0"/>
                </a:solidFill>
              </a:rPr>
              <a:t>dann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die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zweite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Straße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links</a:t>
            </a:r>
            <a:r>
              <a:rPr lang="hr-HR" dirty="0">
                <a:solidFill>
                  <a:srgbClr val="0070C0"/>
                </a:solidFill>
              </a:rPr>
              <a:t>, </a:t>
            </a:r>
            <a:r>
              <a:rPr lang="hr-HR" dirty="0" err="1">
                <a:solidFill>
                  <a:srgbClr val="0070C0"/>
                </a:solidFill>
              </a:rPr>
              <a:t>an</a:t>
            </a:r>
            <a:r>
              <a:rPr lang="hr-HR" dirty="0">
                <a:solidFill>
                  <a:srgbClr val="0070C0"/>
                </a:solidFill>
              </a:rPr>
              <a:t> der </a:t>
            </a:r>
            <a:r>
              <a:rPr lang="hr-HR" dirty="0" err="1">
                <a:solidFill>
                  <a:srgbClr val="0070C0"/>
                </a:solidFill>
              </a:rPr>
              <a:t>Kreuzung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rechts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und</a:t>
            </a:r>
            <a:r>
              <a:rPr lang="hr-HR" dirty="0">
                <a:solidFill>
                  <a:srgbClr val="0070C0"/>
                </a:solidFill>
              </a:rPr>
              <a:t> da </a:t>
            </a:r>
            <a:r>
              <a:rPr lang="hr-HR" dirty="0" err="1">
                <a:solidFill>
                  <a:srgbClr val="0070C0"/>
                </a:solidFill>
              </a:rPr>
              <a:t>ist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das</a:t>
            </a:r>
            <a:r>
              <a:rPr lang="hr-HR" dirty="0">
                <a:solidFill>
                  <a:srgbClr val="0070C0"/>
                </a:solidFill>
              </a:rPr>
              <a:t> Kino.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9832" y="371703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Vielen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Dank</a:t>
            </a:r>
            <a:r>
              <a:rPr lang="hr-HR" dirty="0">
                <a:solidFill>
                  <a:srgbClr val="00B050"/>
                </a:solidFill>
              </a:rPr>
              <a:t>! </a:t>
            </a:r>
            <a:r>
              <a:rPr lang="hr-HR" dirty="0" err="1">
                <a:solidFill>
                  <a:srgbClr val="00B050"/>
                </a:solidFill>
              </a:rPr>
              <a:t>Auf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Wiedersehen</a:t>
            </a:r>
            <a:r>
              <a:rPr lang="hr-HR" dirty="0">
                <a:solidFill>
                  <a:srgbClr val="00B050"/>
                </a:solidFill>
              </a:rPr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9792" y="479715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Bitte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sehr</a:t>
            </a:r>
            <a:r>
              <a:rPr lang="hr-HR" dirty="0">
                <a:solidFill>
                  <a:srgbClr val="0070C0"/>
                </a:solidFill>
              </a:rPr>
              <a:t>! </a:t>
            </a:r>
            <a:r>
              <a:rPr lang="hr-HR" dirty="0" err="1">
                <a:solidFill>
                  <a:srgbClr val="0070C0"/>
                </a:solidFill>
              </a:rPr>
              <a:t>Auf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Wiedersehen</a:t>
            </a:r>
            <a:r>
              <a:rPr lang="hr-HR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584" y="2606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Lies</a:t>
            </a:r>
            <a:r>
              <a:rPr lang="hr-HR" dirty="0">
                <a:solidFill>
                  <a:srgbClr val="FF0000"/>
                </a:solidFill>
              </a:rPr>
              <a:t>. Čitaj.</a:t>
            </a:r>
          </a:p>
        </p:txBody>
      </p:sp>
      <p:pic>
        <p:nvPicPr>
          <p:cNvPr id="2054" name="Picture 6" descr="C:\Users\Lenovo\Desktop\ALFA\str42_sest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1409700" cy="2085975"/>
          </a:xfrm>
          <a:prstGeom prst="rect">
            <a:avLst/>
          </a:prstGeom>
          <a:noFill/>
        </p:spPr>
      </p:pic>
      <p:pic>
        <p:nvPicPr>
          <p:cNvPr id="2055" name="Picture 7" descr="C:\Users\Lenovo\Desktop\ALFA\str42_ba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636912"/>
            <a:ext cx="1885950" cy="2495550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 flipV="1">
            <a:off x="2339752" y="1988840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516216" y="3140968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119675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Entschuldigung</a:t>
            </a:r>
            <a:r>
              <a:rPr lang="hr-HR" dirty="0">
                <a:solidFill>
                  <a:srgbClr val="00B050"/>
                </a:solidFill>
              </a:rPr>
              <a:t>, </a:t>
            </a:r>
            <a:r>
              <a:rPr lang="hr-HR" dirty="0" err="1">
                <a:solidFill>
                  <a:srgbClr val="00B050"/>
                </a:solidFill>
              </a:rPr>
              <a:t>wo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ist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hier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die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Schule</a:t>
            </a:r>
            <a:r>
              <a:rPr lang="hr-HR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9832" y="1988840"/>
            <a:ext cx="3168352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err="1">
                <a:solidFill>
                  <a:srgbClr val="0070C0"/>
                </a:solidFill>
              </a:rPr>
              <a:t>Nicht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weit</a:t>
            </a:r>
            <a:r>
              <a:rPr lang="hr-HR" dirty="0">
                <a:solidFill>
                  <a:srgbClr val="0070C0"/>
                </a:solidFill>
              </a:rPr>
              <a:t>. </a:t>
            </a:r>
            <a:r>
              <a:rPr lang="hr-HR" dirty="0" err="1">
                <a:solidFill>
                  <a:srgbClr val="0070C0"/>
                </a:solidFill>
              </a:rPr>
              <a:t>Gehen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Sie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hier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rechts</a:t>
            </a:r>
            <a:r>
              <a:rPr lang="hr-HR" dirty="0">
                <a:solidFill>
                  <a:srgbClr val="0070C0"/>
                </a:solidFill>
              </a:rPr>
              <a:t>, </a:t>
            </a:r>
            <a:r>
              <a:rPr lang="hr-HR" dirty="0" err="1">
                <a:solidFill>
                  <a:srgbClr val="0070C0"/>
                </a:solidFill>
              </a:rPr>
              <a:t>dann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die</a:t>
            </a:r>
            <a:r>
              <a:rPr lang="hr-HR" dirty="0">
                <a:solidFill>
                  <a:srgbClr val="0070C0"/>
                </a:solidFill>
              </a:rPr>
              <a:t> erste </a:t>
            </a:r>
            <a:r>
              <a:rPr lang="hr-HR" dirty="0" err="1">
                <a:solidFill>
                  <a:srgbClr val="0070C0"/>
                </a:solidFill>
              </a:rPr>
              <a:t>Straße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links</a:t>
            </a:r>
            <a:r>
              <a:rPr lang="hr-HR" dirty="0">
                <a:solidFill>
                  <a:srgbClr val="0070C0"/>
                </a:solidFill>
              </a:rPr>
              <a:t>, </a:t>
            </a:r>
            <a:r>
              <a:rPr lang="hr-HR" dirty="0" err="1">
                <a:solidFill>
                  <a:srgbClr val="0070C0"/>
                </a:solidFill>
              </a:rPr>
              <a:t>die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zweite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Straße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rechts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ist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die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Parkstraße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und</a:t>
            </a:r>
            <a:r>
              <a:rPr lang="hr-HR" dirty="0">
                <a:solidFill>
                  <a:srgbClr val="0070C0"/>
                </a:solidFill>
              </a:rPr>
              <a:t> da </a:t>
            </a:r>
            <a:r>
              <a:rPr lang="hr-HR" dirty="0" err="1">
                <a:solidFill>
                  <a:srgbClr val="0070C0"/>
                </a:solidFill>
              </a:rPr>
              <a:t>ist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die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Schule</a:t>
            </a:r>
            <a:r>
              <a:rPr lang="hr-HR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1800" y="43651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Danke </a:t>
            </a:r>
            <a:r>
              <a:rPr lang="hr-HR" dirty="0" err="1">
                <a:solidFill>
                  <a:srgbClr val="00B050"/>
                </a:solidFill>
              </a:rPr>
              <a:t>schön</a:t>
            </a:r>
            <a:r>
              <a:rPr lang="hr-HR" dirty="0">
                <a:solidFill>
                  <a:srgbClr val="00B050"/>
                </a:solidFill>
              </a:rPr>
              <a:t>! </a:t>
            </a:r>
            <a:r>
              <a:rPr lang="hr-HR" dirty="0" err="1">
                <a:solidFill>
                  <a:srgbClr val="00B050"/>
                </a:solidFill>
              </a:rPr>
              <a:t>Auf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Wiedersehen</a:t>
            </a:r>
            <a:r>
              <a:rPr lang="hr-HR" dirty="0">
                <a:solidFill>
                  <a:srgbClr val="00B050"/>
                </a:solidFill>
              </a:rPr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515719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Nichts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zu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danken</a:t>
            </a:r>
            <a:r>
              <a:rPr lang="hr-HR" dirty="0">
                <a:solidFill>
                  <a:srgbClr val="0070C0"/>
                </a:solidFill>
              </a:rPr>
              <a:t>. </a:t>
            </a:r>
            <a:r>
              <a:rPr lang="hr-HR" dirty="0" err="1">
                <a:solidFill>
                  <a:srgbClr val="0070C0"/>
                </a:solidFill>
              </a:rPr>
              <a:t>Auf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Wiedersehen</a:t>
            </a:r>
            <a:r>
              <a:rPr lang="hr-HR" dirty="0">
                <a:solidFill>
                  <a:srgbClr val="0070C0"/>
                </a:solidFill>
              </a:rPr>
              <a:t>!</a:t>
            </a:r>
          </a:p>
        </p:txBody>
      </p:sp>
      <p:pic>
        <p:nvPicPr>
          <p:cNvPr id="3076" name="Picture 4" descr="C:\Users\Lenovo\Desktop\ALFA\str42_t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2390775" cy="2438400"/>
          </a:xfrm>
          <a:prstGeom prst="rect">
            <a:avLst/>
          </a:prstGeom>
          <a:noFill/>
        </p:spPr>
      </p:pic>
      <p:pic>
        <p:nvPicPr>
          <p:cNvPr id="3077" name="Picture 5" descr="C:\Users\Lenovo\Desktop\ALFA\str7_Pau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132856"/>
            <a:ext cx="1754685" cy="3753694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flipV="1">
            <a:off x="2267744" y="1628800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56176" y="2708920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ALFA\str7_Hal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4374158" cy="33471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4048" y="9087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Hallo</a:t>
            </a:r>
            <a:r>
              <a:rPr lang="hr-HR" dirty="0">
                <a:solidFill>
                  <a:srgbClr val="00B050"/>
                </a:solidFill>
              </a:rPr>
              <a:t>, Julia!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4088" y="148478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Hallo</a:t>
            </a:r>
            <a:r>
              <a:rPr lang="hr-HR" dirty="0">
                <a:solidFill>
                  <a:srgbClr val="0070C0"/>
                </a:solidFill>
              </a:rPr>
              <a:t>, </a:t>
            </a:r>
            <a:r>
              <a:rPr lang="hr-HR" dirty="0" err="1">
                <a:solidFill>
                  <a:srgbClr val="0070C0"/>
                </a:solidFill>
              </a:rPr>
              <a:t>Paul</a:t>
            </a:r>
            <a:r>
              <a:rPr lang="hr-HR" dirty="0"/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220486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Entschuldigung</a:t>
            </a:r>
            <a:r>
              <a:rPr lang="hr-HR" dirty="0">
                <a:solidFill>
                  <a:srgbClr val="00B050"/>
                </a:solidFill>
              </a:rPr>
              <a:t>, </a:t>
            </a:r>
            <a:r>
              <a:rPr lang="hr-HR" dirty="0" err="1">
                <a:solidFill>
                  <a:srgbClr val="00B050"/>
                </a:solidFill>
              </a:rPr>
              <a:t>wo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ist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hier</a:t>
            </a:r>
            <a:r>
              <a:rPr lang="hr-HR" dirty="0">
                <a:solidFill>
                  <a:srgbClr val="00B050"/>
                </a:solidFill>
              </a:rPr>
              <a:t> der </a:t>
            </a:r>
            <a:r>
              <a:rPr lang="hr-HR" dirty="0" err="1">
                <a:solidFill>
                  <a:srgbClr val="00B050"/>
                </a:solidFill>
              </a:rPr>
              <a:t>Supermarkt</a:t>
            </a:r>
            <a:r>
              <a:rPr lang="hr-HR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8104" y="2996952"/>
            <a:ext cx="2520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>
                <a:solidFill>
                  <a:srgbClr val="0070C0"/>
                </a:solidFill>
              </a:rPr>
              <a:t>Nicht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weit</a:t>
            </a:r>
            <a:r>
              <a:rPr lang="hr-HR" dirty="0">
                <a:solidFill>
                  <a:srgbClr val="0070C0"/>
                </a:solidFill>
              </a:rPr>
              <a:t>. </a:t>
            </a:r>
            <a:r>
              <a:rPr lang="hr-HR" dirty="0" err="1">
                <a:solidFill>
                  <a:srgbClr val="0070C0"/>
                </a:solidFill>
              </a:rPr>
              <a:t>Geh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geradeaus</a:t>
            </a:r>
            <a:r>
              <a:rPr lang="hr-HR" dirty="0">
                <a:solidFill>
                  <a:srgbClr val="0070C0"/>
                </a:solidFill>
              </a:rPr>
              <a:t>, </a:t>
            </a:r>
            <a:r>
              <a:rPr lang="hr-HR" dirty="0" err="1">
                <a:solidFill>
                  <a:srgbClr val="0070C0"/>
                </a:solidFill>
              </a:rPr>
              <a:t>dann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die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zweite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Straße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links</a:t>
            </a:r>
            <a:r>
              <a:rPr lang="hr-HR" dirty="0">
                <a:solidFill>
                  <a:srgbClr val="0070C0"/>
                </a:solidFill>
              </a:rPr>
              <a:t>, </a:t>
            </a:r>
            <a:r>
              <a:rPr lang="hr-HR" dirty="0" err="1">
                <a:solidFill>
                  <a:srgbClr val="0070C0"/>
                </a:solidFill>
              </a:rPr>
              <a:t>dann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die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zweite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Straße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rechts</a:t>
            </a:r>
            <a:r>
              <a:rPr lang="hr-HR" dirty="0">
                <a:solidFill>
                  <a:srgbClr val="0070C0"/>
                </a:solidFill>
              </a:rPr>
              <a:t>, </a:t>
            </a:r>
            <a:r>
              <a:rPr lang="hr-HR" dirty="0" err="1">
                <a:solidFill>
                  <a:srgbClr val="0070C0"/>
                </a:solidFill>
              </a:rPr>
              <a:t>dann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geradeaus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über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die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Kreuzung</a:t>
            </a:r>
            <a:r>
              <a:rPr lang="hr-HR" dirty="0">
                <a:solidFill>
                  <a:srgbClr val="0070C0"/>
                </a:solidFill>
              </a:rPr>
              <a:t>, </a:t>
            </a:r>
            <a:r>
              <a:rPr lang="hr-HR" dirty="0" err="1">
                <a:solidFill>
                  <a:srgbClr val="0070C0"/>
                </a:solidFill>
              </a:rPr>
              <a:t>dann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geradeaus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neben</a:t>
            </a:r>
            <a:r>
              <a:rPr lang="hr-HR" dirty="0">
                <a:solidFill>
                  <a:srgbClr val="0070C0"/>
                </a:solidFill>
              </a:rPr>
              <a:t> der </a:t>
            </a:r>
            <a:r>
              <a:rPr lang="hr-HR" dirty="0" err="1">
                <a:solidFill>
                  <a:srgbClr val="0070C0"/>
                </a:solidFill>
              </a:rPr>
              <a:t>Kirche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und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dann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die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dritte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Straße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links</a:t>
            </a:r>
            <a:r>
              <a:rPr lang="hr-HR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5157192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Das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ist</a:t>
            </a:r>
            <a:r>
              <a:rPr lang="hr-HR" dirty="0">
                <a:solidFill>
                  <a:srgbClr val="00B050"/>
                </a:solidFill>
              </a:rPr>
              <a:t> aber  </a:t>
            </a:r>
            <a:r>
              <a:rPr lang="hr-HR" dirty="0" err="1">
                <a:solidFill>
                  <a:srgbClr val="00B050"/>
                </a:solidFill>
              </a:rPr>
              <a:t>so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weit</a:t>
            </a:r>
            <a:r>
              <a:rPr lang="hr-HR" dirty="0">
                <a:solidFill>
                  <a:srgbClr val="00B050"/>
                </a:solidFill>
              </a:rPr>
              <a:t>! </a:t>
            </a:r>
            <a:r>
              <a:rPr lang="hr-HR" dirty="0" err="1">
                <a:solidFill>
                  <a:srgbClr val="00B050"/>
                </a:solidFill>
              </a:rPr>
              <a:t>Ich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gehe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nicht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zu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Fuß</a:t>
            </a:r>
            <a:r>
              <a:rPr lang="hr-HR" dirty="0">
                <a:solidFill>
                  <a:srgbClr val="00B050"/>
                </a:solidFill>
              </a:rPr>
              <a:t>, </a:t>
            </a:r>
            <a:r>
              <a:rPr lang="hr-HR" dirty="0" err="1">
                <a:solidFill>
                  <a:srgbClr val="00B050"/>
                </a:solidFill>
              </a:rPr>
              <a:t>ich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fahre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lieber</a:t>
            </a:r>
            <a:r>
              <a:rPr lang="hr-HR" dirty="0">
                <a:solidFill>
                  <a:srgbClr val="00B050"/>
                </a:solidFill>
              </a:rPr>
              <a:t>  mit der </a:t>
            </a:r>
            <a:r>
              <a:rPr lang="hr-HR" dirty="0" err="1">
                <a:solidFill>
                  <a:srgbClr val="00B050"/>
                </a:solidFill>
              </a:rPr>
              <a:t>Straß</a:t>
            </a:r>
            <a:r>
              <a:rPr lang="hr-HR" dirty="0">
                <a:solidFill>
                  <a:srgbClr val="00B050"/>
                </a:solidFill>
              </a:rPr>
              <a:t>€</a:t>
            </a:r>
            <a:r>
              <a:rPr lang="hr-HR" dirty="0" err="1">
                <a:solidFill>
                  <a:srgbClr val="00B050"/>
                </a:solidFill>
              </a:rPr>
              <a:t>nbahn</a:t>
            </a:r>
            <a:r>
              <a:rPr lang="hr-HR" dirty="0">
                <a:solidFill>
                  <a:srgbClr val="00B050"/>
                </a:solidFill>
              </a:rPr>
              <a:t>. </a:t>
            </a:r>
            <a:r>
              <a:rPr lang="hr-HR" dirty="0" err="1">
                <a:solidFill>
                  <a:srgbClr val="00B050"/>
                </a:solidFill>
              </a:rPr>
              <a:t>Vielen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Dank</a:t>
            </a:r>
            <a:r>
              <a:rPr lang="hr-HR" dirty="0">
                <a:solidFill>
                  <a:srgbClr val="00B050"/>
                </a:solidFill>
              </a:rPr>
              <a:t>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7664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Nichts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zu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danken</a:t>
            </a:r>
            <a:r>
              <a:rPr lang="hr-HR" dirty="0">
                <a:solidFill>
                  <a:srgbClr val="0070C0"/>
                </a:solidFill>
              </a:rPr>
              <a:t>. </a:t>
            </a:r>
            <a:r>
              <a:rPr lang="hr-HR" dirty="0" err="1">
                <a:solidFill>
                  <a:srgbClr val="0070C0"/>
                </a:solidFill>
              </a:rPr>
              <a:t>Tschüs</a:t>
            </a:r>
            <a:r>
              <a:rPr lang="hr-HR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2200" y="1886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Lies</a:t>
            </a:r>
            <a:r>
              <a:rPr lang="hr-H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83671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Schreibe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den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Dialog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in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dein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Heft</a:t>
            </a:r>
            <a:r>
              <a:rPr lang="hr-HR" dirty="0">
                <a:solidFill>
                  <a:srgbClr val="0070C0"/>
                </a:solidFill>
              </a:rPr>
              <a:t>. </a:t>
            </a:r>
            <a:r>
              <a:rPr lang="hr-HR" dirty="0" err="1">
                <a:solidFill>
                  <a:srgbClr val="0070C0"/>
                </a:solidFill>
              </a:rPr>
              <a:t>Markus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weiß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nicht</a:t>
            </a:r>
            <a:r>
              <a:rPr lang="hr-HR" dirty="0">
                <a:solidFill>
                  <a:srgbClr val="0070C0"/>
                </a:solidFill>
              </a:rPr>
              <a:t>, </a:t>
            </a:r>
            <a:r>
              <a:rPr lang="hr-HR" dirty="0" err="1">
                <a:solidFill>
                  <a:srgbClr val="0070C0"/>
                </a:solidFill>
              </a:rPr>
              <a:t>wo</a:t>
            </a:r>
            <a:r>
              <a:rPr lang="hr-HR" dirty="0">
                <a:solidFill>
                  <a:srgbClr val="0070C0"/>
                </a:solidFill>
              </a:rPr>
              <a:t> der </a:t>
            </a:r>
            <a:r>
              <a:rPr lang="hr-HR" dirty="0" err="1">
                <a:solidFill>
                  <a:srgbClr val="0070C0"/>
                </a:solidFill>
              </a:rPr>
              <a:t>Bahnhof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ist</a:t>
            </a:r>
            <a:r>
              <a:rPr lang="hr-HR" dirty="0">
                <a:solidFill>
                  <a:srgbClr val="0070C0"/>
                </a:solidFill>
              </a:rPr>
              <a:t>. </a:t>
            </a:r>
            <a:r>
              <a:rPr lang="hr-HR" dirty="0" err="1">
                <a:solidFill>
                  <a:srgbClr val="0070C0"/>
                </a:solidFill>
              </a:rPr>
              <a:t>Der</a:t>
            </a:r>
            <a:r>
              <a:rPr lang="hr-HR" dirty="0">
                <a:solidFill>
                  <a:srgbClr val="0070C0"/>
                </a:solidFill>
              </a:rPr>
              <a:t> Opa </a:t>
            </a:r>
            <a:r>
              <a:rPr lang="hr-HR" dirty="0" err="1">
                <a:solidFill>
                  <a:srgbClr val="0070C0"/>
                </a:solidFill>
              </a:rPr>
              <a:t>antwortet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ihm</a:t>
            </a:r>
            <a:r>
              <a:rPr lang="hr-HR" dirty="0">
                <a:solidFill>
                  <a:srgbClr val="0070C0"/>
                </a:solidFill>
              </a:rPr>
              <a:t>. Napiši dijalog u bilježnicu. </a:t>
            </a:r>
            <a:r>
              <a:rPr lang="hr-HR" dirty="0" err="1">
                <a:solidFill>
                  <a:srgbClr val="0070C0"/>
                </a:solidFill>
              </a:rPr>
              <a:t>Markus</a:t>
            </a:r>
            <a:r>
              <a:rPr lang="hr-HR" dirty="0">
                <a:solidFill>
                  <a:srgbClr val="0070C0"/>
                </a:solidFill>
              </a:rPr>
              <a:t> ne zna gdje je </a:t>
            </a:r>
            <a:r>
              <a:rPr lang="hr-HR" dirty="0" err="1">
                <a:solidFill>
                  <a:srgbClr val="0070C0"/>
                </a:solidFill>
              </a:rPr>
              <a:t>željezniči</a:t>
            </a:r>
            <a:r>
              <a:rPr lang="hr-HR" dirty="0">
                <a:solidFill>
                  <a:srgbClr val="0070C0"/>
                </a:solidFill>
              </a:rPr>
              <a:t> kolodvor. Djed mu odgovara.  </a:t>
            </a:r>
          </a:p>
        </p:txBody>
      </p:sp>
      <p:pic>
        <p:nvPicPr>
          <p:cNvPr id="5122" name="Picture 2" descr="C:\Users\Lenovo\Desktop\ALFA\str42_br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36912"/>
            <a:ext cx="1524000" cy="2105025"/>
          </a:xfrm>
          <a:prstGeom prst="rect">
            <a:avLst/>
          </a:prstGeom>
          <a:noFill/>
        </p:spPr>
      </p:pic>
      <p:pic>
        <p:nvPicPr>
          <p:cNvPr id="5123" name="Picture 3" descr="C:\Users\Lenovo\Desktop\ALFA\str42_dj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564904"/>
            <a:ext cx="1828800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51628"/>
            <a:ext cx="5570960" cy="492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600" y="548680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Beschreibe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den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Weg</a:t>
            </a:r>
            <a:r>
              <a:rPr lang="hr-HR" dirty="0">
                <a:solidFill>
                  <a:srgbClr val="00B050"/>
                </a:solidFill>
              </a:rPr>
              <a:t>. </a:t>
            </a:r>
            <a:r>
              <a:rPr lang="hr-HR" dirty="0" err="1">
                <a:solidFill>
                  <a:srgbClr val="00B050"/>
                </a:solidFill>
              </a:rPr>
              <a:t>Julias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Vater</a:t>
            </a:r>
            <a:r>
              <a:rPr lang="hr-HR" dirty="0">
                <a:solidFill>
                  <a:srgbClr val="00B050"/>
                </a:solidFill>
              </a:rPr>
              <a:t>  </a:t>
            </a:r>
            <a:r>
              <a:rPr lang="hr-HR" dirty="0" err="1">
                <a:solidFill>
                  <a:srgbClr val="00B050"/>
                </a:solidFill>
              </a:rPr>
              <a:t>ist</a:t>
            </a:r>
            <a:r>
              <a:rPr lang="hr-HR" dirty="0">
                <a:solidFill>
                  <a:srgbClr val="00B050"/>
                </a:solidFill>
              </a:rPr>
              <a:t> am </a:t>
            </a:r>
            <a:r>
              <a:rPr lang="hr-HR" dirty="0" err="1">
                <a:solidFill>
                  <a:srgbClr val="00B050"/>
                </a:solidFill>
              </a:rPr>
              <a:t>Münsterplatz</a:t>
            </a:r>
            <a:r>
              <a:rPr lang="hr-HR" dirty="0">
                <a:solidFill>
                  <a:srgbClr val="00B050"/>
                </a:solidFill>
              </a:rPr>
              <a:t>. </a:t>
            </a:r>
            <a:r>
              <a:rPr lang="hr-HR" dirty="0" err="1">
                <a:solidFill>
                  <a:srgbClr val="00B050"/>
                </a:solidFill>
              </a:rPr>
              <a:t>Wie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kommt</a:t>
            </a:r>
            <a:r>
              <a:rPr lang="hr-HR" dirty="0">
                <a:solidFill>
                  <a:srgbClr val="00B050"/>
                </a:solidFill>
              </a:rPr>
              <a:t> er  </a:t>
            </a:r>
            <a:r>
              <a:rPr lang="hr-HR" dirty="0" err="1">
                <a:solidFill>
                  <a:srgbClr val="00B050"/>
                </a:solidFill>
              </a:rPr>
              <a:t>zur</a:t>
            </a:r>
            <a:r>
              <a:rPr lang="hr-HR" dirty="0">
                <a:solidFill>
                  <a:srgbClr val="00B050"/>
                </a:solidFill>
              </a:rPr>
              <a:t> Bank?  </a:t>
            </a:r>
            <a:r>
              <a:rPr lang="hr-HR" dirty="0" err="1">
                <a:solidFill>
                  <a:srgbClr val="00B050"/>
                </a:solidFill>
              </a:rPr>
              <a:t>Schreibe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in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dein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Heft</a:t>
            </a:r>
            <a:r>
              <a:rPr lang="hr-HR" dirty="0">
                <a:solidFill>
                  <a:srgbClr val="00B050"/>
                </a:solidFill>
              </a:rPr>
              <a:t>.  Opiši put. Julijin tata je na </a:t>
            </a:r>
            <a:r>
              <a:rPr lang="hr-HR" dirty="0" err="1">
                <a:solidFill>
                  <a:srgbClr val="00B050"/>
                </a:solidFill>
              </a:rPr>
              <a:t>Münsterplatzu</a:t>
            </a:r>
            <a:r>
              <a:rPr lang="hr-HR" dirty="0">
                <a:solidFill>
                  <a:srgbClr val="00B050"/>
                </a:solidFill>
              </a:rPr>
              <a:t>. Kako da dođe do banke? Napiši u svoju bilježnicu. </a:t>
            </a:r>
          </a:p>
        </p:txBody>
      </p:sp>
      <p:pic>
        <p:nvPicPr>
          <p:cNvPr id="6147" name="Picture 3" descr="C:\Users\Lenovo\Desktop\ALFA\str42_ta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124744"/>
            <a:ext cx="1195388" cy="1219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96336" y="27809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Gehen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Sie</a:t>
            </a:r>
            <a:r>
              <a:rPr lang="hr-HR" dirty="0">
                <a:solidFill>
                  <a:srgbClr val="0070C0"/>
                </a:solidFill>
              </a:rPr>
              <a:t>…</a:t>
            </a:r>
          </a:p>
        </p:txBody>
      </p:sp>
      <p:pic>
        <p:nvPicPr>
          <p:cNvPr id="6151" name="Picture 7" descr="emoticon happy png | Two Thumbs Up Happy Smiley Emoticon Clipart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581128"/>
            <a:ext cx="1447210" cy="1215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1DDC714D-A212-49E5-A8BD-2EEC002914F8}"/>
              </a:ext>
            </a:extLst>
          </p:cNvPr>
          <p:cNvSpPr txBox="1"/>
          <p:nvPr/>
        </p:nvSpPr>
        <p:spPr>
          <a:xfrm>
            <a:off x="791580" y="692696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Hausaufgabe</a:t>
            </a:r>
            <a:endParaRPr lang="hr-HR" dirty="0"/>
          </a:p>
          <a:p>
            <a:endParaRPr lang="hr-HR" dirty="0"/>
          </a:p>
          <a:p>
            <a:r>
              <a:rPr lang="hr-HR" dirty="0" err="1"/>
              <a:t>Arbeitsheft</a:t>
            </a:r>
            <a:r>
              <a:rPr lang="hr-HR" dirty="0"/>
              <a:t>:</a:t>
            </a:r>
          </a:p>
          <a:p>
            <a:r>
              <a:rPr lang="hr-HR" dirty="0" err="1"/>
              <a:t>Seite</a:t>
            </a:r>
            <a:r>
              <a:rPr lang="hr-HR" dirty="0"/>
              <a:t> 67</a:t>
            </a:r>
          </a:p>
          <a:p>
            <a:r>
              <a:rPr lang="hr-HR" dirty="0" err="1"/>
              <a:t>Seite</a:t>
            </a:r>
            <a:r>
              <a:rPr lang="hr-HR" dirty="0"/>
              <a:t> 68, </a:t>
            </a:r>
            <a:r>
              <a:rPr lang="hr-HR" dirty="0" err="1"/>
              <a:t>Aufgabe</a:t>
            </a:r>
            <a:r>
              <a:rPr lang="hr-HR" dirty="0"/>
              <a:t> 13: složiti </a:t>
            </a:r>
            <a:r>
              <a:rPr lang="hr-HR" dirty="0" err="1"/>
              <a:t>dialog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6055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</TotalTime>
  <Words>316</Words>
  <Application>Microsoft Office PowerPoint</Application>
  <PresentationFormat>Prikaz na zaslonu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Calibri</vt:lpstr>
      <vt:lpstr>Constantia</vt:lpstr>
      <vt:lpstr>Wingdings 2</vt:lpstr>
      <vt:lpstr>Flow</vt:lpstr>
      <vt:lpstr>Entschuldigung, wo ist hier…?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Entschuldigung, wo ist hier…?</dc:title>
  <dc:creator>Lenovo</dc:creator>
  <cp:lastModifiedBy>Sandra Pintarić</cp:lastModifiedBy>
  <cp:revision>4</cp:revision>
  <dcterms:created xsi:type="dcterms:W3CDTF">2020-03-27T13:29:57Z</dcterms:created>
  <dcterms:modified xsi:type="dcterms:W3CDTF">2020-04-15T12:09:48Z</dcterms:modified>
</cp:coreProperties>
</file>