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223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675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01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284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702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06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96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58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67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46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71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293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36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94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55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98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6B1D-06E0-4B40-8CCD-EE72954EAB0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62CE71-476E-4D81-97BB-FAE23ED089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70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d1F2A7.jpg">
            <a:extLst>
              <a:ext uri="{FF2B5EF4-FFF2-40B4-BE49-F238E27FC236}">
                <a16:creationId xmlns:a16="http://schemas.microsoft.com/office/drawing/2014/main" id="{BAE78273-B2A6-423E-8409-418C0385435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917">
            <a:off x="1241735" y="2299317"/>
            <a:ext cx="7911144" cy="143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00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A112FE-DB0F-45DE-8A83-E9AE5F42F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9394"/>
            <a:ext cx="9239023" cy="5877017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Sljedeće zadatke prepiši u bilježnicu i riješi ih</a:t>
            </a:r>
          </a:p>
          <a:p>
            <a:pPr marL="0" indent="0">
              <a:buNone/>
            </a:pPr>
            <a:endParaRPr lang="hr-HR" altLang="sr-Latn-R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hr-HR" altLang="sr-Latn-R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Ergänze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dein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deine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und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mein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meine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de-DE" altLang="sr-Latn-R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Dopuni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dein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deine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 i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mein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meine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hr-HR" altLang="sr-Latn-R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altLang="sr-Latn-R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hr-HR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Primjer</a:t>
            </a:r>
            <a:endParaRPr lang="de-DE" altLang="sr-Latn-RS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a) Ist das _____</a:t>
            </a:r>
            <a:r>
              <a:rPr lang="hr-HR" altLang="sr-Latn-RS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dein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_________ Vater? Ja, das ist ______</a:t>
            </a:r>
            <a:r>
              <a:rPr lang="hr-HR" altLang="sr-Latn-RS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mein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_______ Vater.</a:t>
            </a:r>
            <a:r>
              <a:rPr lang="hr-HR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 Itd..</a:t>
            </a:r>
            <a:endParaRPr lang="de-DE" altLang="sr-Latn-RS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b) Ist das ______________ Opa? Ja, das ist _____________ Opa.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c) Ist das ______________ Oma? Ja, das ist _____________ Oma.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d) Ist das ______________ Katze? Ja, das ist _____________ Katze.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e) Ist das ______________ Bruder? Ja, das ist ____________ Bruder.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f) Ist das _______________ Kaninchen? Ja, das ist _________ Kaninchen.</a:t>
            </a:r>
            <a:endParaRPr lang="hr-HR" altLang="sr-Latn-R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847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C9F4ED-49C9-454C-9BDB-48BF32CD1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89796"/>
            <a:ext cx="10058400" cy="5647020"/>
          </a:xfrm>
        </p:spPr>
        <p:txBody>
          <a:bodyPr/>
          <a:lstStyle/>
          <a:p>
            <a:r>
              <a:rPr lang="hr-HR" dirty="0"/>
              <a:t>Prošli puta smo upoznali obitelj </a:t>
            </a:r>
            <a:r>
              <a:rPr lang="hr-HR" dirty="0" err="1"/>
              <a:t>Schmidt</a:t>
            </a:r>
            <a:r>
              <a:rPr lang="hr-HR" dirty="0"/>
              <a:t>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Ovaj put ćemo naučiti kako opisati nekoga pomoću pridjeva te predstaviti sebe i ostale članove obitelji.</a:t>
            </a:r>
          </a:p>
          <a:p>
            <a:r>
              <a:rPr lang="hr-HR" dirty="0"/>
              <a:t>Pridjevi pomoću kojih možemo opisati nekoga su sljedeći:</a:t>
            </a:r>
          </a:p>
          <a:p>
            <a:r>
              <a:rPr lang="hr-HR" dirty="0"/>
              <a:t>groß – velik</a:t>
            </a:r>
          </a:p>
          <a:p>
            <a:r>
              <a:rPr lang="hr-HR" dirty="0" err="1"/>
              <a:t>klein</a:t>
            </a:r>
            <a:r>
              <a:rPr lang="hr-HR" dirty="0"/>
              <a:t> – malen</a:t>
            </a:r>
          </a:p>
          <a:p>
            <a:r>
              <a:rPr lang="hr-HR" dirty="0" err="1"/>
              <a:t>dick</a:t>
            </a:r>
            <a:r>
              <a:rPr lang="hr-HR" dirty="0"/>
              <a:t> – debeo</a:t>
            </a:r>
          </a:p>
          <a:p>
            <a:r>
              <a:rPr lang="hr-HR" dirty="0" err="1"/>
              <a:t>schlank</a:t>
            </a:r>
            <a:r>
              <a:rPr lang="hr-HR" dirty="0"/>
              <a:t> – mršav</a:t>
            </a:r>
          </a:p>
          <a:p>
            <a:r>
              <a:rPr lang="hr-HR" dirty="0" err="1"/>
              <a:t>lebhaft</a:t>
            </a:r>
            <a:r>
              <a:rPr lang="hr-HR" dirty="0"/>
              <a:t> – živahan</a:t>
            </a:r>
          </a:p>
          <a:p>
            <a:r>
              <a:rPr lang="hr-HR" dirty="0" err="1"/>
              <a:t>ruhig</a:t>
            </a:r>
            <a:r>
              <a:rPr lang="hr-HR" dirty="0"/>
              <a:t> - miran</a:t>
            </a:r>
          </a:p>
        </p:txBody>
      </p:sp>
    </p:spTree>
    <p:extLst>
      <p:ext uri="{BB962C8B-B14F-4D97-AF65-F5344CB8AC3E}">
        <p14:creationId xmlns:p14="http://schemas.microsoft.com/office/powerpoint/2010/main" val="393531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4F8F9D-EB43-48D8-9CF5-19CA8396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1942"/>
            <a:ext cx="10058400" cy="564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Poslušaj snimku teksta</a:t>
            </a:r>
            <a:r>
              <a:rPr lang="hr-HR" i="1" dirty="0"/>
              <a:t> </a:t>
            </a:r>
            <a:r>
              <a:rPr lang="hr-HR" b="1" dirty="0" err="1">
                <a:solidFill>
                  <a:srgbClr val="FF0000"/>
                </a:solidFill>
              </a:rPr>
              <a:t>Gerdas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Freund</a:t>
            </a:r>
            <a:r>
              <a:rPr lang="hr-HR" b="1" dirty="0">
                <a:solidFill>
                  <a:srgbClr val="FF0000"/>
                </a:solidFill>
              </a:rPr>
              <a:t> Paul </a:t>
            </a:r>
            <a:r>
              <a:rPr lang="hr-HR" i="1" dirty="0"/>
              <a:t>, </a:t>
            </a:r>
            <a:r>
              <a:rPr lang="hr-HR" dirty="0" err="1"/>
              <a:t>udž</a:t>
            </a:r>
            <a:r>
              <a:rPr lang="hr-HR" dirty="0"/>
              <a:t>., str. 46, </a:t>
            </a:r>
            <a:r>
              <a:rPr lang="hr-HR" dirty="0" err="1"/>
              <a:t>zad</a:t>
            </a:r>
            <a:r>
              <a:rPr lang="hr-HR" dirty="0"/>
              <a:t> 6, bez uvida u tekst. Pokušaj sada </a:t>
            </a:r>
            <a:r>
              <a:rPr lang="hr-HR" dirty="0" err="1"/>
              <a:t>odgvoriti</a:t>
            </a:r>
            <a:r>
              <a:rPr lang="hr-HR" dirty="0"/>
              <a:t> na pitanja bez da gledaš u udžbenik. Snimku si možeš pustili nekoliko puta: </a:t>
            </a:r>
            <a:r>
              <a:rPr lang="hr-HR" i="1" dirty="0" err="1"/>
              <a:t>Wie</a:t>
            </a:r>
            <a:r>
              <a:rPr lang="hr-HR" i="1" dirty="0"/>
              <a:t> </a:t>
            </a:r>
            <a:r>
              <a:rPr lang="hr-HR" i="1" dirty="0" err="1"/>
              <a:t>heiß</a:t>
            </a:r>
            <a:r>
              <a:rPr lang="de-DE" i="1" dirty="0"/>
              <a:t>t der Junge</a:t>
            </a:r>
            <a:r>
              <a:rPr lang="hr-HR" i="1" dirty="0"/>
              <a:t>? </a:t>
            </a:r>
            <a:r>
              <a:rPr lang="de-DE" i="1" dirty="0"/>
              <a:t>Hat Paul Geschwister? Wie heißen Pauls Brüder? Wie alt sind sie? Hat Paul einen Hund? Wie heißt er?</a:t>
            </a:r>
            <a:endParaRPr lang="hr-HR" i="1" dirty="0"/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Sada ponovno poslušaj snimku i prati tekst u udžbeniku.</a:t>
            </a:r>
            <a:br>
              <a:rPr lang="hr-HR" dirty="0"/>
            </a:br>
            <a:r>
              <a:rPr lang="hr-HR" dirty="0"/>
              <a:t>Pokušaj sada odgovoriti na sljedeća pitanja : </a:t>
            </a:r>
            <a:r>
              <a:rPr lang="hr-HR" i="1" dirty="0" err="1"/>
              <a:t>Hat</a:t>
            </a:r>
            <a:r>
              <a:rPr lang="hr-HR" i="1" dirty="0"/>
              <a:t> Paul </a:t>
            </a:r>
            <a:r>
              <a:rPr lang="hr-HR" i="1" dirty="0" err="1"/>
              <a:t>einen</a:t>
            </a:r>
            <a:r>
              <a:rPr lang="hr-HR" i="1" dirty="0"/>
              <a:t> Opa? </a:t>
            </a:r>
            <a:r>
              <a:rPr lang="hr-HR" i="1" dirty="0" err="1"/>
              <a:t>Hat</a:t>
            </a:r>
            <a:r>
              <a:rPr lang="hr-HR" i="1" dirty="0"/>
              <a:t> </a:t>
            </a:r>
            <a:r>
              <a:rPr lang="hr-HR" i="1" dirty="0" err="1"/>
              <a:t>er</a:t>
            </a:r>
            <a:r>
              <a:rPr lang="hr-HR" i="1" dirty="0"/>
              <a:t> </a:t>
            </a:r>
            <a:r>
              <a:rPr lang="hr-HR" i="1" dirty="0" err="1"/>
              <a:t>eine</a:t>
            </a:r>
            <a:r>
              <a:rPr lang="hr-HR" i="1" dirty="0"/>
              <a:t> Oma? </a:t>
            </a:r>
            <a:r>
              <a:rPr lang="hr-HR" i="1" dirty="0" err="1"/>
              <a:t>Ist</a:t>
            </a:r>
            <a:r>
              <a:rPr lang="hr-HR" i="1" dirty="0"/>
              <a:t> </a:t>
            </a:r>
            <a:r>
              <a:rPr lang="hr-HR" i="1" dirty="0" err="1"/>
              <a:t>Pauls</a:t>
            </a:r>
            <a:r>
              <a:rPr lang="hr-HR" i="1" dirty="0"/>
              <a:t> </a:t>
            </a:r>
            <a:r>
              <a:rPr lang="hr-HR" i="1" dirty="0" err="1"/>
              <a:t>Familie</a:t>
            </a:r>
            <a:r>
              <a:rPr lang="hr-HR" i="1" dirty="0"/>
              <a:t> gro</a:t>
            </a:r>
            <a:r>
              <a:rPr lang="de-DE" i="1" dirty="0"/>
              <a:t>ß? Haben sie einen Hund?</a:t>
            </a:r>
            <a:r>
              <a:rPr lang="hr-HR" i="1" dirty="0"/>
              <a:t> (na pitanja ne moraš pismeno odgovarati).</a:t>
            </a:r>
          </a:p>
          <a:p>
            <a:pPr>
              <a:lnSpc>
                <a:spcPct val="150000"/>
              </a:lnSpc>
            </a:pPr>
            <a:endParaRPr lang="hr-HR" i="1" dirty="0"/>
          </a:p>
          <a:p>
            <a:pPr>
              <a:lnSpc>
                <a:spcPct val="150000"/>
              </a:lnSpc>
            </a:pPr>
            <a:r>
              <a:rPr lang="hr-HR" dirty="0"/>
              <a:t>Na sljedećem slajdu ćeš pročitati još jedan opis, o </a:t>
            </a:r>
            <a:r>
              <a:rPr lang="hr-HR" dirty="0" err="1"/>
              <a:t>Anninoj</a:t>
            </a:r>
            <a:r>
              <a:rPr lang="hr-HR" dirty="0"/>
              <a:t> obitelji.</a:t>
            </a:r>
          </a:p>
          <a:p>
            <a:pPr marL="0" indent="0">
              <a:buNone/>
            </a:pPr>
            <a:br>
              <a:rPr lang="de-DE" i="1" dirty="0"/>
            </a:b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03227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60DB60-A4F9-4009-92D7-D2766BF0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sr-Latn-RS" sz="4000" b="1" dirty="0">
                <a:latin typeface="Century Gothic" panose="020B0502020202020204" pitchFamily="34" charset="0"/>
              </a:rPr>
              <a:t>ANNES FAMILIE</a:t>
            </a:r>
            <a:endParaRPr lang="hr-HR" altLang="sr-Latn-RS" sz="4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7" descr="rad4DB4A.jpg">
            <a:extLst>
              <a:ext uri="{FF2B5EF4-FFF2-40B4-BE49-F238E27FC236}">
                <a16:creationId xmlns:a16="http://schemas.microsoft.com/office/drawing/2014/main" id="{BD3D3C06-7BAA-4004-AA1F-25EEC5AAAC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" y="3144637"/>
            <a:ext cx="2933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Callout 3">
            <a:extLst>
              <a:ext uri="{FF2B5EF4-FFF2-40B4-BE49-F238E27FC236}">
                <a16:creationId xmlns:a16="http://schemas.microsoft.com/office/drawing/2014/main" id="{0F8B4635-3C8A-4754-8C6C-5E80A66FD67D}"/>
              </a:ext>
            </a:extLst>
          </p:cNvPr>
          <p:cNvSpPr/>
          <p:nvPr/>
        </p:nvSpPr>
        <p:spPr>
          <a:xfrm>
            <a:off x="3624695" y="1892693"/>
            <a:ext cx="6119812" cy="2735262"/>
          </a:xfrm>
          <a:prstGeom prst="wedgeEllipseCallout">
            <a:avLst>
              <a:gd name="adj1" fmla="val -57607"/>
              <a:gd name="adj2" fmla="val 177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Century Gothic" pitchFamily="34" charset="0"/>
              </a:rPr>
              <a:t>Meine Familie ist klein. Mein Vater heißt Johann und meine Mutti Anika. Ich habe einen Bruder, aber keine Schwester.</a:t>
            </a:r>
            <a:r>
              <a:rPr lang="de-DE" sz="2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de-DE" dirty="0">
                <a:solidFill>
                  <a:schemeClr val="tx1"/>
                </a:solidFill>
                <a:latin typeface="Century Gothic" pitchFamily="34" charset="0"/>
              </a:rPr>
              <a:t>Ich habe eine Oma. Sie heißt Klara. Ich habe keinen Opa.  Wir haben eine Katze, aber keinen Hund.</a:t>
            </a:r>
            <a:endParaRPr lang="hr-HR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D4008F-F028-4625-B22E-7F4A4314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7541"/>
            <a:ext cx="10058400" cy="955536"/>
          </a:xfrm>
        </p:spPr>
        <p:txBody>
          <a:bodyPr/>
          <a:lstStyle/>
          <a:p>
            <a:pPr algn="ctr" eaLnBrk="1" hangingPunct="1"/>
            <a:r>
              <a:rPr lang="de-DE" altLang="sr-Latn-RS" sz="4000" b="1" dirty="0">
                <a:latin typeface="Century Gothic" panose="020B0502020202020204" pitchFamily="34" charset="0"/>
              </a:rPr>
              <a:t>ANNE HAT . . .</a:t>
            </a:r>
            <a:endParaRPr lang="hr-HR" altLang="sr-Latn-RS" sz="4000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D61270-2587-41CC-8602-0FC76696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38" y="965401"/>
            <a:ext cx="3839020" cy="2126402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de-DE" sz="2400" dirty="0"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2400" dirty="0">
                <a:solidFill>
                  <a:schemeClr val="tx1"/>
                </a:solidFill>
                <a:latin typeface="Century Gothic" pitchFamily="34" charset="0"/>
              </a:rPr>
              <a:t>Anne hat </a:t>
            </a:r>
            <a:r>
              <a:rPr lang="de-DE" sz="2400" b="1" dirty="0">
                <a:solidFill>
                  <a:schemeClr val="tx1"/>
                </a:solidFill>
                <a:latin typeface="Century Gothic" pitchFamily="34" charset="0"/>
              </a:rPr>
              <a:t>einen Bruder</a:t>
            </a:r>
            <a:r>
              <a:rPr lang="de-DE" sz="24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hr-HR" sz="2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  <a:latin typeface="Century Gothic" pitchFamily="34" charset="0"/>
              </a:rPr>
              <a:t>(</a:t>
            </a:r>
            <a:r>
              <a:rPr lang="hr-HR" sz="2400" dirty="0" err="1">
                <a:solidFill>
                  <a:schemeClr val="tx1"/>
                </a:solidFill>
                <a:latin typeface="Century Gothic" pitchFamily="34" charset="0"/>
              </a:rPr>
              <a:t>Anne</a:t>
            </a:r>
            <a:r>
              <a:rPr lang="hr-HR" sz="2400" dirty="0">
                <a:solidFill>
                  <a:schemeClr val="tx1"/>
                </a:solidFill>
                <a:latin typeface="Century Gothic" pitchFamily="34" charset="0"/>
              </a:rPr>
              <a:t> ima brata.)</a:t>
            </a:r>
            <a:endParaRPr lang="de-DE" sz="2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sz="2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2400" dirty="0">
                <a:solidFill>
                  <a:schemeClr val="tx1"/>
                </a:solidFill>
                <a:latin typeface="Century Gothic" pitchFamily="34" charset="0"/>
              </a:rPr>
              <a:t>Anne hat </a:t>
            </a:r>
            <a:r>
              <a:rPr lang="de-DE" sz="2400" b="1" dirty="0">
                <a:solidFill>
                  <a:schemeClr val="tx1"/>
                </a:solidFill>
                <a:latin typeface="Century Gothic" pitchFamily="34" charset="0"/>
              </a:rPr>
              <a:t>eine Oma</a:t>
            </a:r>
            <a:r>
              <a:rPr lang="de-DE" sz="24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sz="2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1749CE3A-8D49-46A7-B797-AF212890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7157" y="965401"/>
            <a:ext cx="4414621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sr-Latn-RS" sz="2400" dirty="0">
              <a:latin typeface="Century Gothic" panose="020B0502020202020204" pitchFamily="34" charset="0"/>
            </a:endParaRPr>
          </a:p>
          <a:p>
            <a:pPr eaLnBrk="1" hangingPunct="1"/>
            <a:r>
              <a:rPr lang="de-DE" altLang="sr-Latn-RS" sz="2200" dirty="0">
                <a:latin typeface="Century Gothic" panose="020B0502020202020204" pitchFamily="34" charset="0"/>
              </a:rPr>
              <a:t>Anne hat </a:t>
            </a:r>
            <a:r>
              <a:rPr lang="de-DE" altLang="sr-Latn-RS" sz="2200" b="1" dirty="0">
                <a:latin typeface="Century Gothic" panose="020B0502020202020204" pitchFamily="34" charset="0"/>
              </a:rPr>
              <a:t>keinen Opa</a:t>
            </a:r>
            <a:r>
              <a:rPr lang="de-DE" altLang="sr-Latn-RS" sz="2200" dirty="0">
                <a:latin typeface="Century Gothic" panose="020B0502020202020204" pitchFamily="34" charset="0"/>
              </a:rPr>
              <a:t>.</a:t>
            </a:r>
            <a:endParaRPr lang="hr-HR" altLang="sr-Latn-RS" sz="2200" dirty="0">
              <a:latin typeface="Century Gothic" panose="020B0502020202020204" pitchFamily="34" charset="0"/>
            </a:endParaRPr>
          </a:p>
          <a:p>
            <a:pPr eaLnBrk="1" hangingPunct="1"/>
            <a:r>
              <a:rPr lang="hr-HR" altLang="sr-Latn-RS" sz="2200" dirty="0">
                <a:latin typeface="Century Gothic" panose="020B0502020202020204" pitchFamily="34" charset="0"/>
              </a:rPr>
              <a:t>(</a:t>
            </a:r>
            <a:r>
              <a:rPr lang="hr-HR" altLang="sr-Latn-RS" sz="2200" dirty="0" err="1">
                <a:latin typeface="Century Gothic" panose="020B0502020202020204" pitchFamily="34" charset="0"/>
              </a:rPr>
              <a:t>Anne</a:t>
            </a:r>
            <a:r>
              <a:rPr lang="hr-HR" altLang="sr-Latn-RS" sz="2200" dirty="0">
                <a:latin typeface="Century Gothic" panose="020B0502020202020204" pitchFamily="34" charset="0"/>
              </a:rPr>
              <a:t> nema djeda.)</a:t>
            </a:r>
            <a:endParaRPr lang="de-DE" altLang="sr-Latn-RS" sz="2200" dirty="0">
              <a:latin typeface="Century Gothic" panose="020B0502020202020204" pitchFamily="34" charset="0"/>
            </a:endParaRPr>
          </a:p>
          <a:p>
            <a:pPr eaLnBrk="1" hangingPunct="1"/>
            <a:endParaRPr lang="de-DE" altLang="sr-Latn-RS" sz="2200" dirty="0">
              <a:latin typeface="Century Gothic" panose="020B0502020202020204" pitchFamily="34" charset="0"/>
            </a:endParaRPr>
          </a:p>
          <a:p>
            <a:pPr eaLnBrk="1" hangingPunct="1"/>
            <a:endParaRPr lang="de-DE" altLang="sr-Latn-RS" sz="2200" dirty="0">
              <a:latin typeface="Century Gothic" panose="020B0502020202020204" pitchFamily="34" charset="0"/>
            </a:endParaRPr>
          </a:p>
          <a:p>
            <a:pPr eaLnBrk="1" hangingPunct="1"/>
            <a:r>
              <a:rPr lang="de-DE" altLang="sr-Latn-RS" sz="2200" dirty="0">
                <a:latin typeface="Century Gothic" panose="020B0502020202020204" pitchFamily="34" charset="0"/>
              </a:rPr>
              <a:t>Anne hat </a:t>
            </a:r>
            <a:r>
              <a:rPr lang="de-DE" altLang="sr-Latn-RS" sz="2200" b="1" dirty="0">
                <a:latin typeface="Century Gothic" panose="020B0502020202020204" pitchFamily="34" charset="0"/>
              </a:rPr>
              <a:t>keine Schwester.</a:t>
            </a:r>
          </a:p>
          <a:p>
            <a:pPr eaLnBrk="1" hangingPunct="1"/>
            <a:endParaRPr lang="de-DE" altLang="sr-Latn-RS" sz="2400" b="1" dirty="0">
              <a:latin typeface="Century Gothic" panose="020B0502020202020204" pitchFamily="34" charset="0"/>
            </a:endParaRPr>
          </a:p>
          <a:p>
            <a:pPr eaLnBrk="1" hangingPunct="1"/>
            <a:endParaRPr lang="de-DE" altLang="sr-Latn-RS" sz="2400" dirty="0">
              <a:latin typeface="Century Gothic" panose="020B0502020202020204" pitchFamily="34" charset="0"/>
            </a:endParaRPr>
          </a:p>
          <a:p>
            <a:pPr eaLnBrk="1" hangingPunct="1"/>
            <a:endParaRPr lang="hr-HR" altLang="sr-Latn-R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CD90BB-D90B-4E6F-B4E2-F602267E6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3209479"/>
            <a:ext cx="82093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sr-Latn-R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MERKE DIR:</a:t>
            </a:r>
          </a:p>
          <a:p>
            <a:pPr eaLnBrk="1" hangingPunct="1"/>
            <a:endParaRPr lang="de-DE" altLang="sr-Latn-RS" sz="2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de-DE" altLang="sr-Latn-RS" sz="2400" dirty="0">
                <a:latin typeface="Century Gothic" panose="020B0502020202020204" pitchFamily="34" charset="0"/>
              </a:rPr>
              <a:t>Ich habe </a:t>
            </a:r>
            <a:r>
              <a:rPr lang="de-DE" altLang="sr-Latn-RS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einen Bruder</a:t>
            </a:r>
            <a:r>
              <a:rPr lang="de-DE" altLang="sr-Latn-RS" sz="2400" dirty="0">
                <a:latin typeface="Century Gothic" panose="020B0502020202020204" pitchFamily="34" charset="0"/>
              </a:rPr>
              <a:t>. Ich habe </a:t>
            </a:r>
            <a:r>
              <a:rPr lang="de-DE" altLang="sr-Latn-RS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keinen Bruder</a:t>
            </a:r>
            <a:r>
              <a:rPr lang="de-DE" altLang="sr-Latn-R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r>
              <a:rPr lang="de-DE" altLang="sr-Latn-RS" sz="2400" dirty="0">
                <a:latin typeface="Century Gothic" panose="020B0502020202020204" pitchFamily="34" charset="0"/>
              </a:rPr>
              <a:t>Ich habe </a:t>
            </a:r>
            <a:r>
              <a:rPr lang="de-DE" altLang="sr-Latn-R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eine Schwester</a:t>
            </a:r>
            <a:r>
              <a:rPr lang="de-DE" altLang="sr-Latn-RS" sz="2400" dirty="0">
                <a:latin typeface="Century Gothic" panose="020B0502020202020204" pitchFamily="34" charset="0"/>
              </a:rPr>
              <a:t>. Ich habe </a:t>
            </a:r>
            <a:r>
              <a:rPr lang="de-DE" altLang="sr-Latn-R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keine Schwester</a:t>
            </a:r>
            <a:r>
              <a:rPr lang="de-DE" altLang="sr-Latn-RS" sz="2400" b="1" dirty="0"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endParaRPr lang="de-DE" altLang="sr-Latn-RS" dirty="0"/>
          </a:p>
          <a:p>
            <a:pPr eaLnBrk="1" hangingPunct="1"/>
            <a:r>
              <a:rPr lang="hr-HR" altLang="sr-Latn-RS" dirty="0"/>
              <a:t>(Ovdje vidite da s </a:t>
            </a:r>
            <a:r>
              <a:rPr lang="hr-HR" altLang="sr-Latn-RS" dirty="0" err="1"/>
              <a:t>einen</a:t>
            </a:r>
            <a:r>
              <a:rPr lang="hr-HR" altLang="sr-Latn-RS" dirty="0"/>
              <a:t>/</a:t>
            </a:r>
            <a:r>
              <a:rPr lang="hr-HR" altLang="sr-Latn-RS" dirty="0" err="1"/>
              <a:t>eine</a:t>
            </a:r>
            <a:r>
              <a:rPr lang="hr-HR" altLang="sr-Latn-RS" dirty="0"/>
              <a:t> govorimo ako nešto/nekoga imamo, a s </a:t>
            </a:r>
            <a:r>
              <a:rPr lang="hr-HR" altLang="sr-Latn-RS" dirty="0" err="1"/>
              <a:t>keinen</a:t>
            </a:r>
            <a:r>
              <a:rPr lang="hr-HR" altLang="sr-Latn-RS" dirty="0"/>
              <a:t>/</a:t>
            </a:r>
            <a:r>
              <a:rPr lang="hr-HR" altLang="sr-Latn-RS" dirty="0" err="1"/>
              <a:t>keine</a:t>
            </a:r>
            <a:r>
              <a:rPr lang="hr-HR" altLang="sr-Latn-RS" dirty="0"/>
              <a:t> govorimo ako nešto/nekoga nemamo. Bojama je označeno, kao što već i znaš, rod imenice.)</a:t>
            </a:r>
          </a:p>
        </p:txBody>
      </p:sp>
      <p:pic>
        <p:nvPicPr>
          <p:cNvPr id="8" name="Picture 8" descr="radDB774.jpg">
            <a:extLst>
              <a:ext uri="{FF2B5EF4-FFF2-40B4-BE49-F238E27FC236}">
                <a16:creationId xmlns:a16="http://schemas.microsoft.com/office/drawing/2014/main" id="{184F6DE5-3E3C-408F-BD8E-3C306E9E76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36988"/>
            <a:ext cx="1625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15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839621-812C-4535-AEF8-7D9769C2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0"/>
            <a:ext cx="10058400" cy="5869094"/>
          </a:xfrm>
        </p:spPr>
        <p:txBody>
          <a:bodyPr/>
          <a:lstStyle/>
          <a:p>
            <a:r>
              <a:rPr lang="hr-HR" dirty="0"/>
              <a:t>Napišite naslov u bilježnicu i prepišite sljedeće:</a:t>
            </a:r>
          </a:p>
          <a:p>
            <a:pPr algn="ctr"/>
            <a:r>
              <a:rPr lang="hr-HR" dirty="0" err="1"/>
              <a:t>Gerdas</a:t>
            </a:r>
            <a:r>
              <a:rPr lang="hr-HR" dirty="0"/>
              <a:t> </a:t>
            </a:r>
            <a:r>
              <a:rPr lang="hr-HR" dirty="0" err="1"/>
              <a:t>Freund</a:t>
            </a:r>
            <a:r>
              <a:rPr lang="hr-HR" dirty="0"/>
              <a:t> Paul</a:t>
            </a:r>
          </a:p>
          <a:p>
            <a:pPr algn="ctr"/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0624816-FCA7-46B8-9C8F-25B26A643F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54" t="22136" r="16917" b="10939"/>
          <a:stretch/>
        </p:blipFill>
        <p:spPr>
          <a:xfrm>
            <a:off x="2754445" y="2175030"/>
            <a:ext cx="7585823" cy="4136994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52FCA1CF-9C01-4CA7-901B-FE73009BD634}"/>
              </a:ext>
            </a:extLst>
          </p:cNvPr>
          <p:cNvSpPr/>
          <p:nvPr/>
        </p:nvSpPr>
        <p:spPr>
          <a:xfrm>
            <a:off x="793072" y="10603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groß – velik</a:t>
            </a:r>
          </a:p>
          <a:p>
            <a:r>
              <a:rPr lang="hr-HR" dirty="0" err="1"/>
              <a:t>klein</a:t>
            </a:r>
            <a:r>
              <a:rPr lang="hr-HR" dirty="0"/>
              <a:t> – malen</a:t>
            </a:r>
          </a:p>
          <a:p>
            <a:r>
              <a:rPr lang="hr-HR" dirty="0" err="1"/>
              <a:t>dick</a:t>
            </a:r>
            <a:r>
              <a:rPr lang="hr-HR" dirty="0"/>
              <a:t> – debeo</a:t>
            </a:r>
          </a:p>
          <a:p>
            <a:r>
              <a:rPr lang="hr-HR" dirty="0" err="1"/>
              <a:t>schlank</a:t>
            </a:r>
            <a:r>
              <a:rPr lang="hr-HR" dirty="0"/>
              <a:t> – mršav</a:t>
            </a:r>
          </a:p>
          <a:p>
            <a:r>
              <a:rPr lang="hr-HR" dirty="0" err="1"/>
              <a:t>lebhaft</a:t>
            </a:r>
            <a:r>
              <a:rPr lang="hr-HR" dirty="0"/>
              <a:t> – živahan</a:t>
            </a:r>
          </a:p>
          <a:p>
            <a:r>
              <a:rPr lang="hr-HR" dirty="0" err="1"/>
              <a:t>ruhig</a:t>
            </a:r>
            <a:r>
              <a:rPr lang="hr-HR" dirty="0"/>
              <a:t> - miran</a:t>
            </a:r>
          </a:p>
        </p:txBody>
      </p:sp>
    </p:spTree>
    <p:extLst>
      <p:ext uri="{BB962C8B-B14F-4D97-AF65-F5344CB8AC3E}">
        <p14:creationId xmlns:p14="http://schemas.microsoft.com/office/powerpoint/2010/main" val="292710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F38197-CE8D-458A-B6C1-3C94534A9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453"/>
            <a:ext cx="8596668" cy="5783910"/>
          </a:xfrm>
        </p:spPr>
        <p:txBody>
          <a:bodyPr/>
          <a:lstStyle/>
          <a:p>
            <a:pPr marL="0" indent="0">
              <a:buNone/>
            </a:pPr>
            <a:r>
              <a:rPr lang="hr-HR" sz="1600" i="1" dirty="0"/>
              <a:t>Sljedeće zadatke prepiši u bilježnicu i riješi ih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Ergänze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einen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eine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keinen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chemeClr val="tx1"/>
                </a:solidFill>
                <a:latin typeface="Century Gothic" panose="020B0502020202020204" pitchFamily="34" charset="0"/>
              </a:rPr>
              <a:t>keine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de-DE" altLang="sr-Latn-R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Dopuni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einen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eine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keinen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 / </a:t>
            </a:r>
            <a:r>
              <a:rPr lang="de-DE" altLang="sr-Latn-RS" i="1" dirty="0">
                <a:solidFill>
                  <a:srgbClr val="000000"/>
                </a:solidFill>
                <a:latin typeface="Century Gothic" panose="020B0502020202020204" pitchFamily="34" charset="0"/>
              </a:rPr>
              <a:t>keine</a:t>
            </a:r>
            <a:r>
              <a:rPr lang="de-DE" altLang="sr-Latn-RS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de-DE" altLang="sr-Latn-R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1. Hast du einen Bruder? </a:t>
            </a:r>
          </a:p>
          <a:p>
            <a:pPr marL="0" indent="0">
              <a:buNone/>
            </a:pPr>
            <a:r>
              <a:rPr lang="de-DE" altLang="sr-Latn-RS" b="1" dirty="0">
                <a:solidFill>
                  <a:schemeClr val="tx1"/>
                </a:solidFill>
                <a:latin typeface="Century Gothic" panose="020B0502020202020204" pitchFamily="34" charset="0"/>
              </a:rPr>
              <a:t> Nein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, ich habe _______________ Bruder.</a:t>
            </a:r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2. Hast du eine Katze?</a:t>
            </a:r>
            <a:endParaRPr lang="hr-HR" altLang="sr-Latn-R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altLang="sr-Latn-RS" b="1" dirty="0">
                <a:solidFill>
                  <a:schemeClr val="tx1"/>
                </a:solidFill>
                <a:latin typeface="Century Gothic" panose="020B0502020202020204" pitchFamily="34" charset="0"/>
              </a:rPr>
              <a:t>Ja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, ich habe ______________ Katze.</a:t>
            </a:r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3. Hat Martin einen Hund?</a:t>
            </a:r>
          </a:p>
          <a:p>
            <a:pPr marL="0" indent="0">
              <a:buNone/>
            </a:pPr>
            <a:r>
              <a:rPr lang="de-DE" altLang="sr-Latn-RS" b="1" dirty="0">
                <a:solidFill>
                  <a:schemeClr val="tx1"/>
                </a:solidFill>
                <a:latin typeface="Century Gothic" panose="020B0502020202020204" pitchFamily="34" charset="0"/>
              </a:rPr>
              <a:t>Ja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, er hat ____________ Hund.</a:t>
            </a:r>
          </a:p>
          <a:p>
            <a:pPr marL="0" indent="0">
              <a:buNone/>
            </a:pP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4. Hat Marion eine Schwester?</a:t>
            </a:r>
          </a:p>
          <a:p>
            <a:pPr marL="0" indent="0">
              <a:buNone/>
            </a:pPr>
            <a:r>
              <a:rPr lang="de-DE" altLang="sr-Latn-RS" b="1" dirty="0">
                <a:solidFill>
                  <a:schemeClr val="tx1"/>
                </a:solidFill>
                <a:latin typeface="Century Gothic" panose="020B0502020202020204" pitchFamily="34" charset="0"/>
              </a:rPr>
              <a:t>Nein</a:t>
            </a:r>
            <a:r>
              <a:rPr lang="de-DE" altLang="sr-Latn-RS" dirty="0">
                <a:solidFill>
                  <a:schemeClr val="tx1"/>
                </a:solidFill>
                <a:latin typeface="Century Gothic" panose="020B0502020202020204" pitchFamily="34" charset="0"/>
              </a:rPr>
              <a:t>, sie hat _____________ Schwester.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1600" i="1" dirty="0"/>
              <a:t>(obrati pozornost na podebljane riječi, one su ti pomoć)</a:t>
            </a:r>
          </a:p>
        </p:txBody>
      </p:sp>
    </p:spTree>
    <p:extLst>
      <p:ext uri="{BB962C8B-B14F-4D97-AF65-F5344CB8AC3E}">
        <p14:creationId xmlns:p14="http://schemas.microsoft.com/office/powerpoint/2010/main" val="131010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63866A-6638-41DF-8A25-3E2C3CC9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7654"/>
            <a:ext cx="10535163" cy="6480699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Također ćemo se malo pozabaviti s kućnim životinjama/ljubimcima: </a:t>
            </a:r>
            <a:r>
              <a:rPr lang="hr-HR" dirty="0" err="1"/>
              <a:t>Haustiere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Neke smo već spominjali, a to su: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Katze</a:t>
            </a:r>
            <a:r>
              <a:rPr lang="hr-HR" dirty="0"/>
              <a:t> - mačka</a:t>
            </a:r>
          </a:p>
          <a:p>
            <a:pPr marL="0" indent="0">
              <a:buNone/>
            </a:pP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Hund</a:t>
            </a:r>
            <a:r>
              <a:rPr lang="hr-HR" dirty="0"/>
              <a:t> – pas </a:t>
            </a:r>
          </a:p>
          <a:p>
            <a:pPr marL="0" indent="0">
              <a:buNone/>
            </a:pP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Hamester</a:t>
            </a:r>
            <a:r>
              <a:rPr lang="hr-HR" dirty="0"/>
              <a:t> – hrčak </a:t>
            </a:r>
          </a:p>
          <a:p>
            <a:pPr marL="0" indent="0">
              <a:buNone/>
            </a:pP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Kaninchen</a:t>
            </a:r>
            <a:r>
              <a:rPr lang="hr-HR" dirty="0"/>
              <a:t> – kunić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Poslušaj dijalog na 47. str., 9. zadatak (klikni na zvučnik)</a:t>
            </a:r>
          </a:p>
          <a:p>
            <a:pPr marL="0" indent="0">
              <a:buNone/>
            </a:pPr>
            <a:r>
              <a:rPr lang="hr-HR" dirty="0"/>
              <a:t>Pokušaj sada sam/sama pročitati tekst. Ovaj audio zapis će ti pomoći.</a:t>
            </a:r>
          </a:p>
          <a:p>
            <a:pPr marL="0" indent="0">
              <a:buNone/>
            </a:pPr>
            <a:r>
              <a:rPr lang="hr-HR" dirty="0"/>
              <a:t>Sigurno si primijetio da se i u ovom tekst nalaze neke riječi koje su ti nepoznate, kao npr.</a:t>
            </a:r>
          </a:p>
          <a:p>
            <a:pPr marL="0" indent="0">
              <a:buNone/>
            </a:pPr>
            <a:r>
              <a:rPr lang="hr-HR" dirty="0"/>
              <a:t>verspielt – zaigran</a:t>
            </a:r>
          </a:p>
          <a:p>
            <a:pPr marL="0" indent="0">
              <a:buNone/>
            </a:pPr>
            <a:r>
              <a:rPr lang="hr-HR" dirty="0" err="1"/>
              <a:t>süß</a:t>
            </a:r>
            <a:r>
              <a:rPr lang="hr-HR" dirty="0"/>
              <a:t> - sladak</a:t>
            </a:r>
          </a:p>
          <a:p>
            <a:pPr marL="0" indent="0">
              <a:buNone/>
            </a:pPr>
            <a:r>
              <a:rPr lang="hr-HR" dirty="0" err="1"/>
              <a:t>lieb</a:t>
            </a:r>
            <a:r>
              <a:rPr lang="hr-HR" dirty="0"/>
              <a:t> – drag</a:t>
            </a:r>
          </a:p>
          <a:p>
            <a:pPr marL="0" indent="0">
              <a:buNone/>
            </a:pPr>
            <a:r>
              <a:rPr lang="hr-HR" dirty="0"/>
              <a:t>U tekstu se radi o kućnim ljubimcima, kakvi su oni i čiji su. (</a:t>
            </a:r>
            <a:r>
              <a:rPr lang="hr-HR" dirty="0" err="1"/>
              <a:t>mein</a:t>
            </a:r>
            <a:r>
              <a:rPr lang="hr-HR" dirty="0"/>
              <a:t>/</a:t>
            </a:r>
            <a:r>
              <a:rPr lang="hr-HR" dirty="0" err="1"/>
              <a:t>meine</a:t>
            </a:r>
            <a:r>
              <a:rPr lang="hr-HR" dirty="0"/>
              <a:t>, </a:t>
            </a:r>
            <a:r>
              <a:rPr lang="hr-HR" dirty="0" err="1"/>
              <a:t>dein</a:t>
            </a:r>
            <a:r>
              <a:rPr lang="hr-HR" dirty="0"/>
              <a:t>/</a:t>
            </a:r>
            <a:r>
              <a:rPr lang="hr-HR" dirty="0" err="1"/>
              <a:t>deine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b="1" dirty="0" err="1">
                <a:solidFill>
                  <a:srgbClr val="0070C0"/>
                </a:solidFill>
              </a:rPr>
              <a:t>dein</a:t>
            </a:r>
            <a:r>
              <a:rPr lang="hr-HR" dirty="0"/>
              <a:t> </a:t>
            </a:r>
            <a:r>
              <a:rPr lang="hr-HR" dirty="0" err="1"/>
              <a:t>Hund</a:t>
            </a:r>
            <a:r>
              <a:rPr lang="hr-HR" dirty="0"/>
              <a:t>? (Je li to </a:t>
            </a:r>
            <a:r>
              <a:rPr lang="hr-HR" b="1" dirty="0"/>
              <a:t>tvoj</a:t>
            </a:r>
            <a:r>
              <a:rPr lang="hr-HR" dirty="0"/>
              <a:t> pas?)  Ja,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b="1" dirty="0" err="1">
                <a:solidFill>
                  <a:srgbClr val="0070C0"/>
                </a:solidFill>
              </a:rPr>
              <a:t>mein</a:t>
            </a:r>
            <a:r>
              <a:rPr lang="hr-HR" dirty="0"/>
              <a:t> </a:t>
            </a:r>
            <a:r>
              <a:rPr lang="hr-HR" dirty="0" err="1"/>
              <a:t>Hund</a:t>
            </a:r>
            <a:r>
              <a:rPr lang="hr-HR" dirty="0"/>
              <a:t>. (Da to je </a:t>
            </a:r>
            <a:r>
              <a:rPr lang="hr-HR" b="1" dirty="0"/>
              <a:t>moj</a:t>
            </a:r>
            <a:r>
              <a:rPr lang="hr-HR" dirty="0"/>
              <a:t> pas.)</a:t>
            </a:r>
          </a:p>
        </p:txBody>
      </p:sp>
      <p:pic>
        <p:nvPicPr>
          <p:cNvPr id="4" name="52">
            <a:hlinkClick r:id="" action="ppaction://media"/>
            <a:extLst>
              <a:ext uri="{FF2B5EF4-FFF2-40B4-BE49-F238E27FC236}">
                <a16:creationId xmlns:a16="http://schemas.microsoft.com/office/drawing/2014/main" id="{234A7410-A148-4799-BBE2-8C4C41CA40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22224" y="325633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DD7CB93-81C3-4094-A95C-7E2D9AA47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883" t="11352" r="13012" b="6309"/>
          <a:stretch/>
        </p:blipFill>
        <p:spPr>
          <a:xfrm>
            <a:off x="4207035" y="1358979"/>
            <a:ext cx="6384025" cy="4985881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A2296B12-4E52-4825-A5A6-1E4FBE7D5555}"/>
              </a:ext>
            </a:extLst>
          </p:cNvPr>
          <p:cNvSpPr/>
          <p:nvPr/>
        </p:nvSpPr>
        <p:spPr>
          <a:xfrm>
            <a:off x="899604" y="2736516"/>
            <a:ext cx="2314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verspielt – zaigran</a:t>
            </a:r>
          </a:p>
          <a:p>
            <a:r>
              <a:rPr lang="hr-HR" dirty="0" err="1"/>
              <a:t>süß</a:t>
            </a:r>
            <a:r>
              <a:rPr lang="hr-HR" dirty="0"/>
              <a:t> - sladak</a:t>
            </a:r>
          </a:p>
          <a:p>
            <a:r>
              <a:rPr lang="hr-HR" dirty="0" err="1"/>
              <a:t>lieb</a:t>
            </a:r>
            <a:r>
              <a:rPr lang="hr-HR" dirty="0"/>
              <a:t> – drag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52F7691-174A-4CA4-A480-3CE366C93A60}"/>
              </a:ext>
            </a:extLst>
          </p:cNvPr>
          <p:cNvSpPr txBox="1"/>
          <p:nvPr/>
        </p:nvSpPr>
        <p:spPr>
          <a:xfrm>
            <a:off x="3320249" y="513140"/>
            <a:ext cx="532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err="1"/>
              <a:t>Haustiere</a:t>
            </a:r>
            <a:endParaRPr lang="hr-HR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1FEB52F8-61FD-4CB2-889D-70DA3E606DA0}"/>
              </a:ext>
            </a:extLst>
          </p:cNvPr>
          <p:cNvSpPr txBox="1"/>
          <p:nvPr/>
        </p:nvSpPr>
        <p:spPr>
          <a:xfrm>
            <a:off x="195309" y="133165"/>
            <a:ext cx="267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Prepiši u bilježnicu</a:t>
            </a:r>
            <a:r>
              <a:rPr lang="hr-H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4360696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</TotalTime>
  <Words>677</Words>
  <Application>Microsoft Office PowerPoint</Application>
  <PresentationFormat>Široki zaslon</PresentationFormat>
  <Paragraphs>93</Paragraphs>
  <Slides>10</Slides>
  <Notes>0</Notes>
  <HiddenSlides>0</HiddenSlides>
  <MMClips>1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Trebuchet MS</vt:lpstr>
      <vt:lpstr>Wingdings 3</vt:lpstr>
      <vt:lpstr>Faseta</vt:lpstr>
      <vt:lpstr>PowerPoint prezentacija</vt:lpstr>
      <vt:lpstr>PowerPoint prezentacija</vt:lpstr>
      <vt:lpstr>PowerPoint prezentacija</vt:lpstr>
      <vt:lpstr>ANNES FAMILIE</vt:lpstr>
      <vt:lpstr>ANNE HAT . . .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Sandra Pintarić</dc:creator>
  <cp:lastModifiedBy>Sandra Pintarić</cp:lastModifiedBy>
  <cp:revision>11</cp:revision>
  <dcterms:created xsi:type="dcterms:W3CDTF">2020-04-01T09:03:53Z</dcterms:created>
  <dcterms:modified xsi:type="dcterms:W3CDTF">2020-04-01T15:19:12Z</dcterms:modified>
</cp:coreProperties>
</file>