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5F289E-586F-4150-B459-64AF63471955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1E9E67-4FA3-447C-AEEB-B67FAE1D493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In</a:t>
            </a:r>
            <a:r>
              <a:rPr lang="hr-HR" dirty="0"/>
              <a:t> der </a:t>
            </a:r>
            <a:r>
              <a:rPr lang="hr-HR" dirty="0" err="1"/>
              <a:t>Stadt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ALFA\Lernen\Hobiji grad\kafi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270250" cy="28432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30689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Café</a:t>
            </a:r>
            <a:endParaRPr lang="hr-HR" dirty="0"/>
          </a:p>
        </p:txBody>
      </p:sp>
      <p:pic>
        <p:nvPicPr>
          <p:cNvPr id="1027" name="Picture 3" descr="C:\Users\Lenovo\Desktop\ALFA\Lernen\Hobiji grad\k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3001963" cy="2990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31409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Kino</a:t>
            </a:r>
          </a:p>
        </p:txBody>
      </p:sp>
      <p:pic>
        <p:nvPicPr>
          <p:cNvPr id="1028" name="Picture 4" descr="C:\Users\Lenovo\Desktop\ALFA\Lernen\Hobiji grad\muz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2896344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Museum</a:t>
            </a:r>
            <a:endParaRPr lang="hr-HR" dirty="0"/>
          </a:p>
        </p:txBody>
      </p:sp>
      <p:pic>
        <p:nvPicPr>
          <p:cNvPr id="1029" name="Picture 5" descr="C:\Users\Lenovo\Desktop\ALFA\Lernen\Hobiji grad\poš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3624263" cy="2647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8144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die</a:t>
            </a:r>
            <a:r>
              <a:rPr lang="hr-HR" dirty="0"/>
              <a:t> Post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CDAFDBA-8E63-4A25-A0A5-06E79107D2A8}"/>
              </a:ext>
            </a:extLst>
          </p:cNvPr>
          <p:cNvSpPr txBox="1"/>
          <p:nvPr/>
        </p:nvSpPr>
        <p:spPr>
          <a:xfrm>
            <a:off x="251520" y="1259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Uz pomoć sličica svih ovih sličica riješi zadatak na 41. stranici. Upiši brojeve kod svakog znaka.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ALFA\Lernen\Hobiji grad\bol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894397" cy="24781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28529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Krankenhaus</a:t>
            </a:r>
            <a:endParaRPr lang="hr-HR" dirty="0"/>
          </a:p>
        </p:txBody>
      </p:sp>
      <p:pic>
        <p:nvPicPr>
          <p:cNvPr id="2051" name="Picture 3" descr="C:\Users\Lenovo\Desktop\ALFA\Lernen\Hobiji grad\ba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2924944" cy="29249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die</a:t>
            </a:r>
            <a:r>
              <a:rPr lang="hr-HR" dirty="0"/>
              <a:t> Bank</a:t>
            </a:r>
          </a:p>
        </p:txBody>
      </p:sp>
      <p:pic>
        <p:nvPicPr>
          <p:cNvPr id="2052" name="Picture 4" descr="C:\Users\Lenovo\Desktop\ALFA\Lernen\Hobiji grad\knjiž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2896153" cy="24710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Bibliothek</a:t>
            </a:r>
            <a:endParaRPr lang="hr-HR" dirty="0"/>
          </a:p>
        </p:txBody>
      </p:sp>
      <p:pic>
        <p:nvPicPr>
          <p:cNvPr id="2053" name="Picture 5" descr="C:\Users\Lenovo\Desktop\ALFA\Lernen\Hobiji grad\p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2713593" cy="2520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60212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der Park</a:t>
            </a:r>
          </a:p>
        </p:txBody>
      </p:sp>
      <p:sp>
        <p:nvSpPr>
          <p:cNvPr id="2055" name="AutoShape 7" descr="Slikovni rezultat za apotheke clipart kosten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7" name="AutoShape 9" descr="Slikovni rezultat za apotheke clipart kosten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9" name="AutoShape 11" descr="Slikovni rezultat za pharmacy clipart kosten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61" name="Picture 13" descr="Slikovni rezultat za apotheke clipart kostenl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24944"/>
            <a:ext cx="2607568" cy="21321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32240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Apotheke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ALFA\Lernen\Hobiji grad\robna kuć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778894" cy="2675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Kaufhaus</a:t>
            </a:r>
            <a:endParaRPr lang="hr-HR" dirty="0"/>
          </a:p>
        </p:txBody>
      </p:sp>
      <p:pic>
        <p:nvPicPr>
          <p:cNvPr id="3075" name="Picture 3" descr="C:\Users\Lenovo\Desktop\ALFA\Lernen\Hobiji grad\supermar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3149506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der </a:t>
            </a:r>
            <a:r>
              <a:rPr lang="hr-HR" dirty="0" err="1"/>
              <a:t>Supermarkt</a:t>
            </a:r>
            <a:endParaRPr lang="hr-HR" dirty="0"/>
          </a:p>
        </p:txBody>
      </p:sp>
      <p:pic>
        <p:nvPicPr>
          <p:cNvPr id="3076" name="Picture 4" descr="C:\Users\Lenovo\Desktop\ALFA\Lernen\Hobiji grad\tržnica.jpg"/>
          <p:cNvPicPr>
            <a:picLocks noChangeAspect="1" noChangeArrowheads="1"/>
          </p:cNvPicPr>
          <p:nvPr/>
        </p:nvPicPr>
        <p:blipFill>
          <a:blip r:embed="rId4" cstate="print"/>
          <a:srcRect l="13616" t="27443" r="20353"/>
          <a:stretch>
            <a:fillRect/>
          </a:stretch>
        </p:blipFill>
        <p:spPr bwMode="auto">
          <a:xfrm>
            <a:off x="1331640" y="3573016"/>
            <a:ext cx="2664296" cy="24466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0131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der Markt</a:t>
            </a:r>
          </a:p>
        </p:txBody>
      </p:sp>
      <p:pic>
        <p:nvPicPr>
          <p:cNvPr id="3078" name="Picture 6" descr="Slikovni rezultat za bahnhof clipart kostenl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2466975" cy="1847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36096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der </a:t>
            </a:r>
            <a:r>
              <a:rPr lang="hr-HR" dirty="0" err="1"/>
              <a:t>Bahnhof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kovni rezultat za restaurant clipart kostenl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324100" cy="1971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Restaurant</a:t>
            </a:r>
            <a:endParaRPr lang="hr-HR" dirty="0"/>
          </a:p>
        </p:txBody>
      </p:sp>
      <p:pic>
        <p:nvPicPr>
          <p:cNvPr id="17412" name="Picture 4" descr="Slikovni rezultat za schule clipart kosten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2804964" cy="22458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48264" y="11967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Schule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3732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Theater</a:t>
            </a:r>
            <a:endParaRPr lang="hr-HR" dirty="0"/>
          </a:p>
        </p:txBody>
      </p:sp>
      <p:pic>
        <p:nvPicPr>
          <p:cNvPr id="17416" name="Picture 8" descr="Slikovni rezultat za theater clipart kostenl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567311" cy="1661201"/>
          </a:xfrm>
          <a:prstGeom prst="rect">
            <a:avLst/>
          </a:prstGeom>
          <a:noFill/>
        </p:spPr>
      </p:pic>
      <p:sp>
        <p:nvSpPr>
          <p:cNvPr id="17418" name="AutoShape 10" descr="Slikovni rezultat za kindergarten clipart kosten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20" name="Picture 12" descr="Slikovni rezultat za kindergarten clipart kostenl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89040"/>
            <a:ext cx="3931635" cy="1872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87824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der </a:t>
            </a:r>
            <a:r>
              <a:rPr lang="hr-HR" dirty="0" err="1"/>
              <a:t>Kindergarten</a:t>
            </a:r>
            <a:endParaRPr lang="hr-HR" dirty="0"/>
          </a:p>
        </p:txBody>
      </p:sp>
      <p:pic>
        <p:nvPicPr>
          <p:cNvPr id="17422" name="Picture 14" descr="Slikovni rezultat za pharmacy clipart kostenl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564904"/>
            <a:ext cx="2024703" cy="24565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64288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das</a:t>
            </a:r>
            <a:r>
              <a:rPr lang="hr-HR" dirty="0"/>
              <a:t> Hotel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25460"/>
            <a:ext cx="813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(Napiši naslov u bilježnicu i prepiši ostalo)        </a:t>
            </a:r>
          </a:p>
          <a:p>
            <a:pPr algn="ctr"/>
            <a:r>
              <a:rPr lang="hr-HR" sz="2000" dirty="0">
                <a:solidFill>
                  <a:schemeClr val="accent2"/>
                </a:solidFill>
              </a:rPr>
              <a:t>In </a:t>
            </a:r>
            <a:r>
              <a:rPr lang="hr-HR" sz="2000" dirty="0" err="1">
                <a:solidFill>
                  <a:schemeClr val="accent2"/>
                </a:solidFill>
              </a:rPr>
              <a:t>der</a:t>
            </a:r>
            <a:r>
              <a:rPr lang="hr-HR" sz="2000" dirty="0">
                <a:solidFill>
                  <a:schemeClr val="accent2"/>
                </a:solidFill>
              </a:rPr>
              <a:t> </a:t>
            </a:r>
            <a:r>
              <a:rPr lang="hr-HR" sz="2000" dirty="0" err="1">
                <a:solidFill>
                  <a:schemeClr val="accent2"/>
                </a:solidFill>
              </a:rPr>
              <a:t>Stadt</a:t>
            </a:r>
            <a:endParaRPr lang="hr-HR" dirty="0">
              <a:solidFill>
                <a:schemeClr val="accent2"/>
              </a:solidFill>
            </a:endParaRPr>
          </a:p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es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einer</a:t>
            </a:r>
            <a:r>
              <a:rPr lang="hr-HR" dirty="0"/>
              <a:t> </a:t>
            </a:r>
            <a:r>
              <a:rPr lang="hr-HR" dirty="0" err="1"/>
              <a:t>Stadt</a:t>
            </a:r>
            <a:r>
              <a:rPr lang="hr-HR" dirty="0"/>
              <a:t>? – Što ima u gradu (</a:t>
            </a:r>
            <a:r>
              <a:rPr lang="hr-HR" dirty="0" err="1">
                <a:solidFill>
                  <a:srgbClr val="0070C0"/>
                </a:solidFill>
              </a:rPr>
              <a:t>einen</a:t>
            </a:r>
            <a:r>
              <a:rPr lang="hr-HR" dirty="0"/>
              <a:t>/</a:t>
            </a:r>
            <a:r>
              <a:rPr lang="hr-HR" dirty="0" err="1">
                <a:solidFill>
                  <a:srgbClr val="FF0000"/>
                </a:solidFill>
              </a:rPr>
              <a:t>eine</a:t>
            </a:r>
            <a:r>
              <a:rPr lang="hr-HR" dirty="0"/>
              <a:t>/</a:t>
            </a:r>
            <a:r>
              <a:rPr lang="hr-HR" dirty="0" err="1">
                <a:solidFill>
                  <a:srgbClr val="00B050"/>
                </a:solidFill>
              </a:rPr>
              <a:t>ein</a:t>
            </a:r>
            <a:r>
              <a:rPr lang="hr-HR" dirty="0"/>
              <a:t>)? Što nema u gradu(</a:t>
            </a:r>
            <a:r>
              <a:rPr lang="hr-HR" dirty="0" err="1">
                <a:solidFill>
                  <a:srgbClr val="0070C0"/>
                </a:solidFill>
              </a:rPr>
              <a:t>keinen</a:t>
            </a:r>
            <a:r>
              <a:rPr lang="hr-HR" dirty="0"/>
              <a:t>, </a:t>
            </a:r>
            <a:r>
              <a:rPr lang="hr-HR" dirty="0" err="1">
                <a:solidFill>
                  <a:srgbClr val="FF0000"/>
                </a:solidFill>
              </a:rPr>
              <a:t>keine</a:t>
            </a:r>
            <a:r>
              <a:rPr lang="hr-HR" dirty="0"/>
              <a:t>, </a:t>
            </a:r>
            <a:r>
              <a:rPr lang="hr-HR" dirty="0" err="1">
                <a:solidFill>
                  <a:srgbClr val="00B050"/>
                </a:solidFill>
              </a:rPr>
              <a:t>kein</a:t>
            </a:r>
            <a:r>
              <a:rPr lang="hr-HR" dirty="0"/>
              <a:t>, </a:t>
            </a:r>
            <a:r>
              <a:rPr lang="hr-HR" dirty="0" err="1">
                <a:solidFill>
                  <a:srgbClr val="7030A0"/>
                </a:solidFill>
              </a:rPr>
              <a:t>keine</a:t>
            </a:r>
            <a:r>
              <a:rPr lang="hr-HR" dirty="0"/>
              <a:t> (množina))?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solidFill>
                <a:srgbClr val="0070C0"/>
              </a:solidFill>
            </a:endParaRPr>
          </a:p>
          <a:p>
            <a:r>
              <a:rPr lang="hr-HR" sz="2400" dirty="0" err="1">
                <a:solidFill>
                  <a:srgbClr val="0070C0"/>
                </a:solidFill>
              </a:rPr>
              <a:t>der</a:t>
            </a:r>
            <a:endParaRPr lang="hr-HR" sz="24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78090" y="168478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19888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70C0"/>
                </a:solidFill>
              </a:rPr>
              <a:t>einen</a:t>
            </a:r>
            <a:endParaRPr lang="hr-HR" sz="24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7584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1409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70C0"/>
                </a:solidFill>
              </a:rPr>
              <a:t>keinen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98072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 err="1">
                <a:solidFill>
                  <a:srgbClr val="FF0000"/>
                </a:solidFill>
              </a:rPr>
              <a:t>die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03848" y="17368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20608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eine</a:t>
            </a:r>
            <a:endParaRPr lang="hr-HR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3848" y="24928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3808" y="32129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keine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105273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solidFill>
                <a:srgbClr val="00B050"/>
              </a:solidFill>
            </a:endParaRPr>
          </a:p>
          <a:p>
            <a:r>
              <a:rPr lang="hr-HR" sz="2400" dirty="0" err="1">
                <a:solidFill>
                  <a:srgbClr val="00B050"/>
                </a:solidFill>
              </a:rPr>
              <a:t>das</a:t>
            </a:r>
            <a:endParaRPr lang="hr-HR" sz="24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20072" y="181172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32040" y="21328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ein</a:t>
            </a:r>
            <a:endParaRPr lang="hr-HR" sz="2400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148064" y="26369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60032" y="31409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kein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3832" y="988857"/>
            <a:ext cx="2402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solidFill>
                <a:srgbClr val="7030A0"/>
              </a:solidFill>
            </a:endParaRPr>
          </a:p>
          <a:p>
            <a:r>
              <a:rPr lang="hr-HR" sz="2000" dirty="0" err="1">
                <a:solidFill>
                  <a:srgbClr val="7030A0"/>
                </a:solidFill>
              </a:rPr>
              <a:t>di</a:t>
            </a:r>
            <a:r>
              <a:rPr lang="hr-HR" dirty="0" err="1">
                <a:solidFill>
                  <a:srgbClr val="7030A0"/>
                </a:solidFill>
              </a:rPr>
              <a:t>e</a:t>
            </a:r>
            <a:r>
              <a:rPr lang="hr-HR" sz="2000" dirty="0">
                <a:solidFill>
                  <a:srgbClr val="7030A0"/>
                </a:solidFill>
              </a:rPr>
              <a:t> – Plural- </a:t>
            </a:r>
            <a:r>
              <a:rPr lang="hr-HR" sz="2000" dirty="0" err="1">
                <a:solidFill>
                  <a:srgbClr val="7030A0"/>
                </a:solidFill>
              </a:rPr>
              <a:t>mn</a:t>
            </a:r>
            <a:r>
              <a:rPr lang="hr-HR" sz="2000" dirty="0">
                <a:solidFill>
                  <a:srgbClr val="7030A0"/>
                </a:solidFill>
              </a:rPr>
              <a:t>.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164288" y="177017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48264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--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236296" y="29969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04248" y="24208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7030A0"/>
                </a:solidFill>
              </a:rPr>
              <a:t>viele</a:t>
            </a:r>
            <a:endParaRPr lang="hr-HR" sz="24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34290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7030A0"/>
                </a:solidFill>
              </a:rPr>
              <a:t>keine</a:t>
            </a:r>
            <a:endParaRPr lang="hr-HR" sz="2400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67544" y="2924944"/>
            <a:ext cx="115212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1560" y="2852936"/>
            <a:ext cx="72008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15816" y="3068960"/>
            <a:ext cx="79208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987824" y="2996952"/>
            <a:ext cx="57606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032" y="3068960"/>
            <a:ext cx="86409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860032" y="2996952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88224" y="3212976"/>
            <a:ext cx="122413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732240" y="3212976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60849" y="412302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 </a:t>
            </a:r>
            <a:r>
              <a:rPr lang="hr-HR" dirty="0" err="1"/>
              <a:t>einer</a:t>
            </a:r>
            <a:r>
              <a:rPr lang="hr-HR" dirty="0"/>
              <a:t> </a:t>
            </a:r>
            <a:r>
              <a:rPr lang="hr-HR" dirty="0" err="1"/>
              <a:t>Stadt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es </a:t>
            </a:r>
            <a:r>
              <a:rPr lang="hr-HR" dirty="0" err="1">
                <a:solidFill>
                  <a:srgbClr val="00B050"/>
                </a:solidFill>
              </a:rPr>
              <a:t>ein</a:t>
            </a:r>
            <a:r>
              <a:rPr lang="hr-HR" dirty="0"/>
              <a:t> </a:t>
            </a:r>
            <a:r>
              <a:rPr lang="hr-HR" dirty="0" err="1"/>
              <a:t>Theater</a:t>
            </a:r>
            <a:r>
              <a:rPr lang="hr-HR" dirty="0"/>
              <a:t>, </a:t>
            </a:r>
            <a:r>
              <a:rPr lang="hr-HR" dirty="0" err="1">
                <a:solidFill>
                  <a:srgbClr val="00B050"/>
                </a:solidFill>
              </a:rPr>
              <a:t>ein</a:t>
            </a:r>
            <a:r>
              <a:rPr lang="hr-HR" dirty="0"/>
              <a:t> Kino, </a:t>
            </a:r>
            <a:r>
              <a:rPr lang="hr-HR" dirty="0" err="1">
                <a:solidFill>
                  <a:srgbClr val="0070C0"/>
                </a:solidFill>
              </a:rPr>
              <a:t>einen</a:t>
            </a:r>
            <a:r>
              <a:rPr lang="hr-HR" dirty="0"/>
              <a:t> </a:t>
            </a:r>
            <a:r>
              <a:rPr lang="hr-HR" dirty="0" err="1"/>
              <a:t>Bahnhof</a:t>
            </a:r>
            <a:r>
              <a:rPr lang="hr-HR" dirty="0"/>
              <a:t>, </a:t>
            </a:r>
            <a:r>
              <a:rPr lang="hr-HR" dirty="0" err="1">
                <a:solidFill>
                  <a:srgbClr val="7030A0"/>
                </a:solidFill>
              </a:rPr>
              <a:t>viele</a:t>
            </a:r>
            <a:r>
              <a:rPr lang="hr-HR" dirty="0"/>
              <a:t> </a:t>
            </a:r>
            <a:r>
              <a:rPr lang="hr-HR" dirty="0" err="1"/>
              <a:t>Geschäfte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Supermärkte</a:t>
            </a:r>
            <a:r>
              <a:rPr lang="hr-HR" dirty="0"/>
              <a:t>. (Ovdje opisujemo što sve imamo u gradu- ovo ne prepisujete)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7584" y="522920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 </a:t>
            </a:r>
            <a:r>
              <a:rPr lang="hr-HR" dirty="0" err="1"/>
              <a:t>einem</a:t>
            </a:r>
            <a:r>
              <a:rPr lang="hr-HR" dirty="0"/>
              <a:t> </a:t>
            </a:r>
            <a:r>
              <a:rPr lang="hr-HR" dirty="0" err="1"/>
              <a:t>Dorf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es </a:t>
            </a:r>
            <a:r>
              <a:rPr lang="hr-HR" dirty="0" err="1">
                <a:solidFill>
                  <a:srgbClr val="00B050"/>
                </a:solidFill>
              </a:rPr>
              <a:t>kein</a:t>
            </a:r>
            <a:r>
              <a:rPr lang="hr-HR" dirty="0"/>
              <a:t> </a:t>
            </a:r>
            <a:r>
              <a:rPr lang="hr-HR" dirty="0" err="1"/>
              <a:t>Theater</a:t>
            </a:r>
            <a:r>
              <a:rPr lang="hr-HR" dirty="0"/>
              <a:t>, </a:t>
            </a:r>
            <a:r>
              <a:rPr lang="hr-HR" dirty="0" err="1">
                <a:solidFill>
                  <a:srgbClr val="00B050"/>
                </a:solidFill>
              </a:rPr>
              <a:t>kein</a:t>
            </a:r>
            <a:r>
              <a:rPr lang="hr-HR" dirty="0"/>
              <a:t> </a:t>
            </a:r>
            <a:r>
              <a:rPr lang="hr-HR" dirty="0" err="1"/>
              <a:t>Krankenhaus</a:t>
            </a:r>
            <a:r>
              <a:rPr lang="hr-HR" dirty="0"/>
              <a:t>, </a:t>
            </a:r>
            <a:r>
              <a:rPr lang="hr-HR" dirty="0" err="1">
                <a:solidFill>
                  <a:srgbClr val="FF0000"/>
                </a:solidFill>
              </a:rPr>
              <a:t>keine</a:t>
            </a:r>
            <a:r>
              <a:rPr lang="hr-HR" dirty="0"/>
              <a:t> Post, </a:t>
            </a:r>
            <a:r>
              <a:rPr lang="hr-HR" dirty="0" err="1">
                <a:solidFill>
                  <a:srgbClr val="7030A0"/>
                </a:solidFill>
              </a:rPr>
              <a:t>keine</a:t>
            </a:r>
            <a:r>
              <a:rPr lang="hr-HR" dirty="0"/>
              <a:t> </a:t>
            </a:r>
            <a:r>
              <a:rPr lang="hr-HR" dirty="0" err="1"/>
              <a:t>Kaufhäuser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>
                <a:solidFill>
                  <a:srgbClr val="FF0000"/>
                </a:solidFill>
              </a:rPr>
              <a:t>keine</a:t>
            </a:r>
            <a:r>
              <a:rPr lang="hr-HR" dirty="0"/>
              <a:t> Bank. (Dok ovdje pišemo ono čega nema na selu. – ovo ne prepisujete)</a:t>
            </a:r>
          </a:p>
          <a:p>
            <a:endParaRPr lang="hr-HR" dirty="0"/>
          </a:p>
          <a:p>
            <a:r>
              <a:rPr lang="hr-HR" dirty="0"/>
              <a:t>			Bojama smo označili rod imenice!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  <p:bldP spid="13" grpId="0"/>
      <p:bldP spid="16" grpId="0"/>
      <p:bldP spid="17" grpId="0"/>
      <p:bldP spid="20" grpId="0"/>
      <p:bldP spid="23" grpId="0"/>
      <p:bldP spid="24" grpId="0"/>
      <p:bldP spid="28" grpId="0"/>
      <p:bldP spid="31" grpId="0"/>
      <p:bldP spid="32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dirty="0" err="1"/>
              <a:t>Ergänze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</a:t>
            </a:r>
            <a:r>
              <a:rPr lang="hr-HR" dirty="0"/>
              <a:t> </a:t>
            </a:r>
            <a:r>
              <a:rPr lang="hr-HR" dirty="0" err="1"/>
              <a:t>Heft</a:t>
            </a:r>
            <a:r>
              <a:rPr lang="hr-HR" dirty="0"/>
              <a:t>. Dopuni u svoju bilježnicu.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einen</a:t>
            </a:r>
            <a:r>
              <a:rPr lang="hr-HR" dirty="0"/>
              <a:t> /  </a:t>
            </a:r>
            <a:r>
              <a:rPr lang="hr-HR" dirty="0" err="1">
                <a:solidFill>
                  <a:srgbClr val="FF0000"/>
                </a:solidFill>
              </a:rPr>
              <a:t>eine</a:t>
            </a:r>
            <a:r>
              <a:rPr lang="hr-HR" dirty="0"/>
              <a:t> / </a:t>
            </a:r>
            <a:r>
              <a:rPr lang="hr-HR" dirty="0" err="1">
                <a:solidFill>
                  <a:srgbClr val="00B050"/>
                </a:solidFill>
              </a:rPr>
              <a:t>ein</a:t>
            </a:r>
            <a:r>
              <a:rPr lang="hr-HR" dirty="0"/>
              <a:t> / </a:t>
            </a:r>
            <a:r>
              <a:rPr lang="hr-HR" dirty="0" err="1">
                <a:solidFill>
                  <a:srgbClr val="7030A0"/>
                </a:solidFill>
              </a:rPr>
              <a:t>viele</a:t>
            </a:r>
            <a:r>
              <a:rPr lang="hr-HR" dirty="0">
                <a:solidFill>
                  <a:srgbClr val="7030A0"/>
                </a:solidFill>
              </a:rPr>
              <a:t> </a:t>
            </a:r>
          </a:p>
          <a:p>
            <a:endParaRPr lang="hr-HR" dirty="0"/>
          </a:p>
          <a:p>
            <a:pPr algn="just"/>
            <a:r>
              <a:rPr lang="hr-HR" dirty="0" err="1"/>
              <a:t>Ich</a:t>
            </a:r>
            <a:r>
              <a:rPr lang="hr-HR" dirty="0"/>
              <a:t> </a:t>
            </a:r>
            <a:r>
              <a:rPr lang="hr-HR" dirty="0" err="1"/>
              <a:t>wohne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einer</a:t>
            </a:r>
            <a:r>
              <a:rPr lang="hr-HR" dirty="0"/>
              <a:t> </a:t>
            </a:r>
            <a:r>
              <a:rPr lang="hr-HR" dirty="0" err="1"/>
              <a:t>Kleinstadt</a:t>
            </a:r>
            <a:r>
              <a:rPr lang="hr-HR" dirty="0"/>
              <a:t>.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meiner</a:t>
            </a:r>
            <a:r>
              <a:rPr lang="hr-HR" dirty="0"/>
              <a:t> </a:t>
            </a:r>
            <a:r>
              <a:rPr lang="hr-HR" dirty="0" err="1"/>
              <a:t>Stadt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es __________ </a:t>
            </a:r>
            <a:r>
              <a:rPr lang="hr-HR" dirty="0" err="1"/>
              <a:t>Kirche</a:t>
            </a:r>
            <a:r>
              <a:rPr lang="hr-HR" dirty="0"/>
              <a:t>, __________ </a:t>
            </a:r>
            <a:r>
              <a:rPr lang="hr-HR" dirty="0" err="1"/>
              <a:t>Apotheke</a:t>
            </a:r>
            <a:r>
              <a:rPr lang="hr-HR" dirty="0"/>
              <a:t>, _________ </a:t>
            </a:r>
            <a:r>
              <a:rPr lang="hr-HR" dirty="0" err="1"/>
              <a:t>Schule</a:t>
            </a:r>
            <a:r>
              <a:rPr lang="hr-HR" dirty="0"/>
              <a:t>, __________ </a:t>
            </a:r>
            <a:r>
              <a:rPr lang="hr-HR" dirty="0" err="1"/>
              <a:t>Kindergarten</a:t>
            </a:r>
            <a:r>
              <a:rPr lang="hr-HR" dirty="0"/>
              <a:t>, __________ Markt </a:t>
            </a:r>
            <a:r>
              <a:rPr lang="hr-HR" dirty="0" err="1"/>
              <a:t>und</a:t>
            </a:r>
            <a:r>
              <a:rPr lang="hr-HR" dirty="0"/>
              <a:t> _________</a:t>
            </a:r>
            <a:r>
              <a:rPr lang="hr-HR" dirty="0" err="1"/>
              <a:t>Café</a:t>
            </a:r>
            <a:r>
              <a:rPr lang="hr-HR" b="1" dirty="0" err="1"/>
              <a:t>s</a:t>
            </a:r>
            <a:r>
              <a:rPr lang="hr-HR" dirty="0"/>
              <a:t>.</a:t>
            </a:r>
          </a:p>
          <a:p>
            <a:pPr algn="just"/>
            <a:endParaRPr lang="hr-HR" dirty="0"/>
          </a:p>
          <a:p>
            <a:pPr algn="just"/>
            <a:r>
              <a:rPr lang="hr-HR" dirty="0" err="1">
                <a:solidFill>
                  <a:srgbClr val="0070C0"/>
                </a:solidFill>
              </a:rPr>
              <a:t>keinen</a:t>
            </a:r>
            <a:r>
              <a:rPr lang="hr-HR" dirty="0"/>
              <a:t> / </a:t>
            </a:r>
            <a:r>
              <a:rPr lang="hr-HR" dirty="0" err="1">
                <a:solidFill>
                  <a:srgbClr val="FF0000"/>
                </a:solidFill>
              </a:rPr>
              <a:t>keine</a:t>
            </a:r>
            <a:r>
              <a:rPr lang="hr-HR" dirty="0"/>
              <a:t> / </a:t>
            </a:r>
            <a:r>
              <a:rPr lang="hr-HR" dirty="0" err="1">
                <a:solidFill>
                  <a:srgbClr val="00B050"/>
                </a:solidFill>
              </a:rPr>
              <a:t>kein</a:t>
            </a:r>
            <a:r>
              <a:rPr lang="hr-HR" dirty="0">
                <a:solidFill>
                  <a:srgbClr val="00B050"/>
                </a:solidFill>
              </a:rPr>
              <a:t> / </a:t>
            </a:r>
            <a:r>
              <a:rPr lang="hr-HR" dirty="0" err="1">
                <a:solidFill>
                  <a:srgbClr val="7030A0"/>
                </a:solidFill>
              </a:rPr>
              <a:t>keine</a:t>
            </a:r>
            <a:r>
              <a:rPr lang="hr-HR" dirty="0">
                <a:solidFill>
                  <a:srgbClr val="7030A0"/>
                </a:solidFill>
              </a:rPr>
              <a:t> </a:t>
            </a:r>
          </a:p>
          <a:p>
            <a:pPr algn="just"/>
            <a:endParaRPr lang="hr-HR" dirty="0"/>
          </a:p>
          <a:p>
            <a:pPr algn="just"/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meiner</a:t>
            </a:r>
            <a:r>
              <a:rPr lang="hr-HR" dirty="0"/>
              <a:t> </a:t>
            </a:r>
            <a:r>
              <a:rPr lang="hr-HR" dirty="0" err="1"/>
              <a:t>Stadt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es ________ Kino, __________ </a:t>
            </a:r>
            <a:r>
              <a:rPr lang="hr-HR" dirty="0" err="1"/>
              <a:t>Theater</a:t>
            </a:r>
            <a:r>
              <a:rPr lang="hr-HR" dirty="0"/>
              <a:t>, _______ Bank,  ______ </a:t>
            </a:r>
            <a:r>
              <a:rPr lang="hr-HR" dirty="0" err="1"/>
              <a:t>Museen</a:t>
            </a:r>
            <a:r>
              <a:rPr lang="hr-HR" dirty="0"/>
              <a:t>, _________ </a:t>
            </a:r>
            <a:r>
              <a:rPr lang="hr-HR" dirty="0" err="1"/>
              <a:t>Krankenhaus</a:t>
            </a:r>
            <a:r>
              <a:rPr lang="hr-HR" dirty="0"/>
              <a:t>, ___________ </a:t>
            </a:r>
            <a:r>
              <a:rPr lang="hr-HR" dirty="0" err="1"/>
              <a:t>Supermarkt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_________ </a:t>
            </a:r>
            <a:r>
              <a:rPr lang="hr-HR" dirty="0" err="1"/>
              <a:t>Hotel</a:t>
            </a:r>
            <a:r>
              <a:rPr lang="hr-HR" b="1" dirty="0" err="1"/>
              <a:t>s</a:t>
            </a:r>
            <a:r>
              <a:rPr lang="hr-HR" dirty="0"/>
              <a:t>. </a:t>
            </a:r>
          </a:p>
          <a:p>
            <a:pPr algn="just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2210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dirty="0" err="1"/>
              <a:t>Antworte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</a:t>
            </a:r>
            <a:r>
              <a:rPr lang="hr-HR" dirty="0"/>
              <a:t> </a:t>
            </a:r>
            <a:r>
              <a:rPr lang="hr-HR" dirty="0" err="1"/>
              <a:t>Heft</a:t>
            </a:r>
            <a:r>
              <a:rPr lang="hr-HR" dirty="0"/>
              <a:t>. Odgovori u svoju bilježnicu.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7251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es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deiner</a:t>
            </a:r>
            <a:r>
              <a:rPr lang="hr-HR" dirty="0"/>
              <a:t> </a:t>
            </a:r>
            <a:r>
              <a:rPr lang="hr-HR" dirty="0" err="1"/>
              <a:t>Stadt</a:t>
            </a:r>
            <a:r>
              <a:rPr lang="hr-HR" dirty="0"/>
              <a:t> /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deinem</a:t>
            </a:r>
            <a:r>
              <a:rPr lang="hr-HR" dirty="0"/>
              <a:t> </a:t>
            </a:r>
            <a:r>
              <a:rPr lang="hr-HR" dirty="0" err="1"/>
              <a:t>Dorf</a:t>
            </a:r>
            <a:r>
              <a:rPr lang="hr-HR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51571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gibt</a:t>
            </a:r>
            <a:r>
              <a:rPr lang="hr-HR" dirty="0"/>
              <a:t> es </a:t>
            </a:r>
            <a:r>
              <a:rPr lang="hr-HR" dirty="0" err="1"/>
              <a:t>nicht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deiner</a:t>
            </a:r>
            <a:r>
              <a:rPr lang="hr-HR" dirty="0"/>
              <a:t> </a:t>
            </a:r>
            <a:r>
              <a:rPr lang="hr-HR" dirty="0" err="1"/>
              <a:t>Stadt</a:t>
            </a:r>
            <a:r>
              <a:rPr lang="hr-HR" dirty="0"/>
              <a:t> /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deinem</a:t>
            </a:r>
            <a:r>
              <a:rPr lang="hr-HR" dirty="0"/>
              <a:t> </a:t>
            </a:r>
            <a:r>
              <a:rPr lang="hr-HR" dirty="0" err="1"/>
              <a:t>Dorf</a:t>
            </a:r>
            <a:r>
              <a:rPr lang="hr-HR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8CAE8F8-4580-4364-A37D-ABE23751EC8D}"/>
              </a:ext>
            </a:extLst>
          </p:cNvPr>
          <p:cNvSpPr txBox="1"/>
          <p:nvPr/>
        </p:nvSpPr>
        <p:spPr>
          <a:xfrm>
            <a:off x="971600" y="566678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udžbeniku na 42. stranici riješiti zadatak.</a:t>
            </a:r>
          </a:p>
          <a:p>
            <a:r>
              <a:rPr lang="hr-HR" dirty="0"/>
              <a:t>Tablica koja se nalazi ispod zadatka će ti pomoći</a:t>
            </a:r>
          </a:p>
          <a:p>
            <a:endParaRPr lang="hr-HR" dirty="0"/>
          </a:p>
          <a:p>
            <a:r>
              <a:rPr lang="hr-HR" dirty="0"/>
              <a:t>Riješiti zadatke u radnoj bilježnici na 63. i 64. stranici.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Ako nešto nije jasno, javite se slobodno na mail isključivo meni. Molim vas da se ne javljate direktno svojim učiteljicama te ju dodatno ne opterećujete.</a:t>
            </a:r>
          </a:p>
          <a:p>
            <a:endParaRPr lang="hr-HR" dirty="0"/>
          </a:p>
          <a:p>
            <a:r>
              <a:rPr lang="hr-HR"/>
              <a:t>Hvala!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F4A2453-7F95-4190-9699-61ADF2B12F72}"/>
              </a:ext>
            </a:extLst>
          </p:cNvPr>
          <p:cNvSpPr txBox="1"/>
          <p:nvPr/>
        </p:nvSpPr>
        <p:spPr>
          <a:xfrm>
            <a:off x="3851920" y="604177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Gut</a:t>
            </a:r>
            <a:r>
              <a:rPr lang="hr-HR" dirty="0"/>
              <a:t> </a:t>
            </a:r>
            <a:r>
              <a:rPr lang="hr-HR" dirty="0" err="1"/>
              <a:t>gemacht</a:t>
            </a:r>
            <a:r>
              <a:rPr lang="hr-HR" dirty="0"/>
              <a:t>!</a:t>
            </a:r>
          </a:p>
        </p:txBody>
      </p:sp>
      <p:pic>
        <p:nvPicPr>
          <p:cNvPr id="4" name="Picture 2" descr="Slikovni rezultat za gut gemacht clipart">
            <a:extLst>
              <a:ext uri="{FF2B5EF4-FFF2-40B4-BE49-F238E27FC236}">
                <a16:creationId xmlns:a16="http://schemas.microsoft.com/office/drawing/2014/main" id="{34900469-1B6F-484F-8FDB-FA80AEF6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356458"/>
            <a:ext cx="1905040" cy="1680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9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</TotalTime>
  <Words>368</Words>
  <Application>Microsoft Office PowerPoint</Application>
  <PresentationFormat>Prikaz na zaslonu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Lucida Sans Unicode</vt:lpstr>
      <vt:lpstr>Verdana</vt:lpstr>
      <vt:lpstr>Wingdings 2</vt:lpstr>
      <vt:lpstr>Wingdings 3</vt:lpstr>
      <vt:lpstr>Concourse</vt:lpstr>
      <vt:lpstr>In der Stadt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der Stadt</dc:title>
  <dc:creator>Lenovo</dc:creator>
  <cp:lastModifiedBy>Sandra Pintarić</cp:lastModifiedBy>
  <cp:revision>3</cp:revision>
  <dcterms:created xsi:type="dcterms:W3CDTF">2020-03-24T10:19:35Z</dcterms:created>
  <dcterms:modified xsi:type="dcterms:W3CDTF">2020-03-30T12:09:41Z</dcterms:modified>
</cp:coreProperties>
</file>