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85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80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03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72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11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910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30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05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18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15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15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90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59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49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33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4C36-32E1-4752-A4A9-9A3380867D17}" type="datetimeFigureOut">
              <a:rPr lang="hr-HR" smtClean="0"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AABCAE-76A8-4E40-8E1A-A79CCBFE6E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19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ce844fde45714933b7a548a846b4045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DA4FE1-18FB-42A6-9DA0-1DA67B3D8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MEINE FAMILIE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AD94F7-72E9-469C-A739-B11796B49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Na ovoj poveznici </a:t>
            </a:r>
            <a:r>
              <a:rPr lang="hr-HR" sz="2300" dirty="0">
                <a:hlinkClick r:id="rId2"/>
              </a:rPr>
              <a:t>https://www.loom.com/share/ce844fde45714933b7a548a846b40454 </a:t>
            </a:r>
            <a:r>
              <a:rPr lang="hr-HR" sz="2300" dirty="0"/>
              <a:t>  </a:t>
            </a:r>
            <a:r>
              <a:rPr lang="hr-HR" dirty="0"/>
              <a:t>ćete poslušati lekciju „</a:t>
            </a:r>
            <a:r>
              <a:rPr lang="hr-HR" dirty="0" err="1"/>
              <a:t>Meine</a:t>
            </a:r>
            <a:r>
              <a:rPr lang="hr-HR" dirty="0"/>
              <a:t> </a:t>
            </a:r>
            <a:r>
              <a:rPr lang="hr-HR" dirty="0" err="1"/>
              <a:t>Familie</a:t>
            </a:r>
            <a:r>
              <a:rPr lang="hr-HR" dirty="0"/>
              <a:t>” </a:t>
            </a:r>
          </a:p>
          <a:p>
            <a:endParaRPr lang="hr-HR" dirty="0"/>
          </a:p>
          <a:p>
            <a:r>
              <a:rPr lang="hr-HR" dirty="0"/>
              <a:t>Kada uđete na stranicu, tražiti će vas password (šifru), upišite </a:t>
            </a:r>
            <a:r>
              <a:rPr lang="hr-HR" sz="3200" b="1" dirty="0">
                <a:solidFill>
                  <a:srgbClr val="FF0000"/>
                </a:solidFill>
              </a:rPr>
              <a:t>1.r</a:t>
            </a:r>
          </a:p>
          <a:p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6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DF7D6D-D05F-4069-B802-55BD15EA2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17" y="201819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							</a:t>
            </a:r>
            <a:r>
              <a:rPr lang="hr-HR" sz="2400" b="1" dirty="0">
                <a:solidFill>
                  <a:srgbClr val="FF0000"/>
                </a:solidFill>
              </a:rPr>
              <a:t> DIE SCHWESTER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				DAS IST </a:t>
            </a:r>
            <a:r>
              <a:rPr lang="hr-HR" sz="2400" b="1" dirty="0">
                <a:solidFill>
                  <a:srgbClr val="FF0000"/>
                </a:solidFill>
              </a:rPr>
              <a:t>MEINE</a:t>
            </a:r>
            <a:r>
              <a:rPr lang="hr-HR" sz="2400" b="1" dirty="0"/>
              <a:t> SCHWESTER JULIA.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A20A7CA-76DA-45D3-BE0C-8DBE0932C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5" t="12375" r="32265" b="5903"/>
          <a:stretch/>
        </p:blipFill>
        <p:spPr>
          <a:xfrm>
            <a:off x="7672825" y="211129"/>
            <a:ext cx="4519175" cy="57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50E8E6-C8BB-4EB7-A908-0A8EE422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75" y="208033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						    </a:t>
            </a:r>
            <a:r>
              <a:rPr lang="hr-HR" sz="2400" b="1" dirty="0">
                <a:solidFill>
                  <a:srgbClr val="00B0F0"/>
                </a:solidFill>
              </a:rPr>
              <a:t>DER BRUDER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				DAS IST </a:t>
            </a:r>
            <a:r>
              <a:rPr lang="hr-HR" sz="2400" b="1" dirty="0">
                <a:solidFill>
                  <a:srgbClr val="00B0F0"/>
                </a:solidFill>
              </a:rPr>
              <a:t>MEIN</a:t>
            </a:r>
            <a:r>
              <a:rPr lang="hr-HR" sz="2400" b="1" dirty="0"/>
              <a:t> BRUDER MARKUS.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C8E46C-0BAC-4282-AA3F-B7E57A06C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3" t="11780" r="32719" b="5760"/>
          <a:stretch/>
        </p:blipFill>
        <p:spPr>
          <a:xfrm>
            <a:off x="7423608" y="220008"/>
            <a:ext cx="4481250" cy="57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18F60C-84A1-43E7-A37E-D76BC531D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907" y="730928"/>
            <a:ext cx="9283850" cy="5652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/>
              <a:t>WIE HEISST DU?</a:t>
            </a:r>
          </a:p>
          <a:p>
            <a:pPr marL="0" indent="0">
              <a:buNone/>
            </a:pPr>
            <a:r>
              <a:rPr lang="hr-HR" sz="2400" b="1" dirty="0"/>
              <a:t>ICH HEISSE _________________.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WIE HEISST </a:t>
            </a:r>
            <a:r>
              <a:rPr lang="hr-HR" sz="2400" b="1" dirty="0">
                <a:solidFill>
                  <a:srgbClr val="00B0F0"/>
                </a:solidFill>
              </a:rPr>
              <a:t>DEIN</a:t>
            </a:r>
            <a:r>
              <a:rPr lang="hr-HR" sz="2400" b="1" dirty="0"/>
              <a:t> VATER?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00B0F0"/>
                </a:solidFill>
              </a:rPr>
              <a:t>MEIN</a:t>
            </a:r>
            <a:r>
              <a:rPr lang="hr-HR" sz="2400" b="1" dirty="0"/>
              <a:t> VATER HEISST _______________.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WIE HEISST </a:t>
            </a:r>
            <a:r>
              <a:rPr lang="hr-HR" sz="2400" b="1" dirty="0">
                <a:solidFill>
                  <a:srgbClr val="FF0000"/>
                </a:solidFill>
              </a:rPr>
              <a:t>DEINE</a:t>
            </a:r>
            <a:r>
              <a:rPr lang="hr-HR" sz="2400" b="1" dirty="0"/>
              <a:t> MUTTER?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MEINE</a:t>
            </a:r>
            <a:r>
              <a:rPr lang="hr-HR" sz="2400" b="1" dirty="0"/>
              <a:t> MUTTER HEISST _______________.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>
                <a:solidFill>
                  <a:srgbClr val="00B0F0"/>
                </a:solidFill>
              </a:rPr>
              <a:t>DER               MEIN             DEIN</a:t>
            </a:r>
          </a:p>
          <a:p>
            <a:pPr marL="0" indent="0">
              <a:buNone/>
            </a:pPr>
            <a:endParaRPr lang="hr-HR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DIE                MEINE            DEINE</a:t>
            </a:r>
          </a:p>
          <a:p>
            <a:pPr marL="0" indent="0">
              <a:buNone/>
            </a:pPr>
            <a:endParaRPr lang="hr-HR" sz="2400" b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F6E3B81-1C60-4C9B-9506-E5590DA4EA65}"/>
              </a:ext>
            </a:extLst>
          </p:cNvPr>
          <p:cNvSpPr txBox="1"/>
          <p:nvPr/>
        </p:nvSpPr>
        <p:spPr>
          <a:xfrm>
            <a:off x="1802167" y="257452"/>
            <a:ext cx="766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SCHREIBE IN DEIN HEFT. NAPIŠI U SVOJU BILJEŽNICU.  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C4EAEB8B-C411-46D9-ACEA-620465FEA16D}"/>
              </a:ext>
            </a:extLst>
          </p:cNvPr>
          <p:cNvCxnSpPr/>
          <p:nvPr/>
        </p:nvCxnSpPr>
        <p:spPr>
          <a:xfrm>
            <a:off x="2370338" y="5024761"/>
            <a:ext cx="852256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C9C6B43B-03F6-406E-AD93-568A928F61D7}"/>
              </a:ext>
            </a:extLst>
          </p:cNvPr>
          <p:cNvCxnSpPr/>
          <p:nvPr/>
        </p:nvCxnSpPr>
        <p:spPr>
          <a:xfrm>
            <a:off x="4456591" y="5922885"/>
            <a:ext cx="852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753C42B-51F9-48A3-8D0A-601181FD3789}"/>
              </a:ext>
            </a:extLst>
          </p:cNvPr>
          <p:cNvCxnSpPr/>
          <p:nvPr/>
        </p:nvCxnSpPr>
        <p:spPr>
          <a:xfrm>
            <a:off x="2265286" y="5922885"/>
            <a:ext cx="852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45C4A7C4-5185-488F-914B-3B00CE7394E4}"/>
              </a:ext>
            </a:extLst>
          </p:cNvPr>
          <p:cNvCxnSpPr/>
          <p:nvPr/>
        </p:nvCxnSpPr>
        <p:spPr>
          <a:xfrm>
            <a:off x="4308629" y="5018843"/>
            <a:ext cx="852256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983520-2634-4916-B1CB-8CE6BE67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HAUSAUFGABE (DOMAĆA ZADAĆA)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6E8886-43FF-4933-979C-C1B94D067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17798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ARBEITSHEFT (RADNA BILJEŽNICA 36.-37.) – OD 4. DO 8. ZADATKA</a:t>
            </a:r>
          </a:p>
        </p:txBody>
      </p:sp>
      <p:pic>
        <p:nvPicPr>
          <p:cNvPr id="4" name="Picture 2" descr="C:\Users\Lenovo\Desktop\ALFA\auf 2 udz\ADP2_UDZ_52_trcanje.png">
            <a:extLst>
              <a:ext uri="{FF2B5EF4-FFF2-40B4-BE49-F238E27FC236}">
                <a16:creationId xmlns:a16="http://schemas.microsoft.com/office/drawing/2014/main" id="{CD9B8927-2A1A-41C1-A98B-306E43D8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84" y="2645258"/>
            <a:ext cx="3626346" cy="3751392"/>
          </a:xfrm>
          <a:prstGeom prst="rect">
            <a:avLst/>
          </a:prstGeom>
          <a:noFill/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03EA25A2-DCCB-4714-87A9-F390751A64B3}"/>
              </a:ext>
            </a:extLst>
          </p:cNvPr>
          <p:cNvSpPr/>
          <p:nvPr/>
        </p:nvSpPr>
        <p:spPr>
          <a:xfrm>
            <a:off x="5649403" y="3244334"/>
            <a:ext cx="34324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TSCHÜS!</a:t>
            </a:r>
          </a:p>
          <a:p>
            <a:endParaRPr lang="hr-HR" sz="2400" b="1" dirty="0">
              <a:solidFill>
                <a:srgbClr val="FF0000"/>
              </a:solidFill>
            </a:endParaRPr>
          </a:p>
          <a:p>
            <a:r>
              <a:rPr lang="hr-HR" sz="2400" b="1" dirty="0">
                <a:solidFill>
                  <a:srgbClr val="FF0000"/>
                </a:solidFill>
              </a:rPr>
              <a:t>AUF WIEDERSEHEN!!</a:t>
            </a:r>
          </a:p>
          <a:p>
            <a:endParaRPr lang="hr-HR" sz="2400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6" name="Picture 3" descr="C:\Users\Lenovo\Desktop\ALFA\str7-smjeskic-sretan.png">
            <a:extLst>
              <a:ext uri="{FF2B5EF4-FFF2-40B4-BE49-F238E27FC236}">
                <a16:creationId xmlns:a16="http://schemas.microsoft.com/office/drawing/2014/main" id="{270F8559-B09D-4E6B-A7B8-3A51D8EE2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016" y="4821850"/>
            <a:ext cx="15748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47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74F7AD-8E9E-4401-BF4B-85B2D8E7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538" y="862941"/>
            <a:ext cx="6799446" cy="3214542"/>
          </a:xfrm>
        </p:spPr>
        <p:txBody>
          <a:bodyPr/>
          <a:lstStyle/>
          <a:p>
            <a:pPr marL="0" indent="0" algn="r">
              <a:buNone/>
            </a:pPr>
            <a:r>
              <a:rPr lang="hr-HR" sz="2800" dirty="0" err="1">
                <a:solidFill>
                  <a:srgbClr val="00B0F0"/>
                </a:solidFill>
              </a:rPr>
              <a:t>Hallo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2800" dirty="0" err="1">
                <a:solidFill>
                  <a:srgbClr val="00B0F0"/>
                </a:solidFill>
              </a:rPr>
              <a:t>Kinder</a:t>
            </a:r>
            <a:r>
              <a:rPr lang="hr-HR" sz="2800" dirty="0">
                <a:solidFill>
                  <a:srgbClr val="00B0F0"/>
                </a:solidFill>
              </a:rPr>
              <a:t>!</a:t>
            </a:r>
          </a:p>
          <a:p>
            <a:pPr marL="0" indent="0" algn="r">
              <a:buNone/>
            </a:pPr>
            <a:endParaRPr lang="hr-HR" sz="2800" dirty="0"/>
          </a:p>
          <a:p>
            <a:pPr marL="0" indent="0" algn="r">
              <a:buNone/>
            </a:pPr>
            <a:r>
              <a:rPr lang="hr-HR" sz="2800" dirty="0" err="1">
                <a:solidFill>
                  <a:srgbClr val="FF0000"/>
                </a:solidFill>
              </a:rPr>
              <a:t>Guten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Tag</a:t>
            </a:r>
            <a:r>
              <a:rPr lang="hr-HR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Picture 3" descr="C:\Users\Lenovo\Desktop\ALFA\auf 2 udz\ADP2_UDZ_36_sretan.png">
            <a:extLst>
              <a:ext uri="{FF2B5EF4-FFF2-40B4-BE49-F238E27FC236}">
                <a16:creationId xmlns:a16="http://schemas.microsoft.com/office/drawing/2014/main" id="{0CCA2A4A-7015-480A-A8EF-391906BB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579" y="444536"/>
            <a:ext cx="3168235" cy="4424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8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3AF0B-A4F4-48D6-A5BA-AACC994A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078" y="162471"/>
            <a:ext cx="8911687" cy="1280890"/>
          </a:xfrm>
        </p:spPr>
        <p:txBody>
          <a:bodyPr/>
          <a:lstStyle/>
          <a:p>
            <a:r>
              <a:rPr lang="hr-HR" dirty="0"/>
              <a:t>   </a:t>
            </a:r>
            <a:r>
              <a:rPr lang="hr-HR" dirty="0" err="1">
                <a:solidFill>
                  <a:srgbClr val="00B0F0"/>
                </a:solidFill>
              </a:rPr>
              <a:t>der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Vater</a:t>
            </a:r>
            <a:r>
              <a:rPr lang="hr-HR" dirty="0">
                <a:solidFill>
                  <a:srgbClr val="00B0F0"/>
                </a:solidFill>
              </a:rPr>
              <a:t>								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Mutter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B6DB22C-8E41-491C-9544-52B158AFD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43" t="14164" r="32897" b="4844"/>
          <a:stretch/>
        </p:blipFill>
        <p:spPr>
          <a:xfrm>
            <a:off x="7779799" y="1528976"/>
            <a:ext cx="3630966" cy="47049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97A06E2-0ED2-419C-ACF3-5E74C1667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21" t="17605" r="32969" b="5243"/>
          <a:stretch/>
        </p:blipFill>
        <p:spPr>
          <a:xfrm>
            <a:off x="781235" y="1528975"/>
            <a:ext cx="3817398" cy="4704913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E2CE815C-DA03-4113-A698-54485DD99FA1}"/>
              </a:ext>
            </a:extLst>
          </p:cNvPr>
          <p:cNvCxnSpPr/>
          <p:nvPr/>
        </p:nvCxnSpPr>
        <p:spPr>
          <a:xfrm flipH="1">
            <a:off x="3195961" y="760109"/>
            <a:ext cx="1074198" cy="72605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E6AAD2D3-EF98-4C0A-8499-93A210B973C3}"/>
              </a:ext>
            </a:extLst>
          </p:cNvPr>
          <p:cNvCxnSpPr>
            <a:cxnSpLocks/>
          </p:cNvCxnSpPr>
          <p:nvPr/>
        </p:nvCxnSpPr>
        <p:spPr>
          <a:xfrm>
            <a:off x="8830323" y="738705"/>
            <a:ext cx="862599" cy="704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BEAD17-B9CE-41E4-BBE4-0FB889A6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783" y="189104"/>
            <a:ext cx="8911687" cy="1280890"/>
          </a:xfrm>
        </p:spPr>
        <p:txBody>
          <a:bodyPr/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Oma									</a:t>
            </a:r>
            <a:r>
              <a:rPr lang="hr-HR" dirty="0" err="1">
                <a:solidFill>
                  <a:srgbClr val="00B0F0"/>
                </a:solidFill>
              </a:rPr>
              <a:t>der</a:t>
            </a:r>
            <a:r>
              <a:rPr lang="hr-HR" dirty="0">
                <a:solidFill>
                  <a:srgbClr val="00B0F0"/>
                </a:solidFill>
              </a:rPr>
              <a:t> Opa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ACAB2D5-A3B3-46F4-9E39-0AA3CF642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93" t="17544" r="32392" b="4682"/>
          <a:stretch/>
        </p:blipFill>
        <p:spPr>
          <a:xfrm>
            <a:off x="6924581" y="1665258"/>
            <a:ext cx="3781889" cy="45686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573F81E-905C-43F6-A195-8EDBAA587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8" t="17818" r="32339" b="5113"/>
          <a:stretch/>
        </p:blipFill>
        <p:spPr>
          <a:xfrm>
            <a:off x="870333" y="1755435"/>
            <a:ext cx="3888420" cy="4628021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889DEAA0-3FBF-4C4C-93FD-6E25CD7EF21E}"/>
              </a:ext>
            </a:extLst>
          </p:cNvPr>
          <p:cNvCxnSpPr>
            <a:endCxn id="5" idx="0"/>
          </p:cNvCxnSpPr>
          <p:nvPr/>
        </p:nvCxnSpPr>
        <p:spPr>
          <a:xfrm flipH="1">
            <a:off x="2814543" y="692458"/>
            <a:ext cx="470195" cy="1062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6C0258AC-8A34-4076-8A24-62C9FDAE61EA}"/>
              </a:ext>
            </a:extLst>
          </p:cNvPr>
          <p:cNvCxnSpPr>
            <a:endCxn id="4" idx="0"/>
          </p:cNvCxnSpPr>
          <p:nvPr/>
        </p:nvCxnSpPr>
        <p:spPr>
          <a:xfrm flipH="1">
            <a:off x="8815526" y="692458"/>
            <a:ext cx="177554" cy="9728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6D9359-A6AE-4680-9B1A-5F19412B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18" y="59639"/>
            <a:ext cx="9658056" cy="1280890"/>
          </a:xfrm>
        </p:spPr>
        <p:txBody>
          <a:bodyPr/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Schwester</a:t>
            </a:r>
            <a:r>
              <a:rPr lang="hr-HR" dirty="0">
                <a:solidFill>
                  <a:srgbClr val="FF0000"/>
                </a:solidFill>
              </a:rPr>
              <a:t>						</a:t>
            </a:r>
            <a:r>
              <a:rPr lang="hr-HR" dirty="0">
                <a:solidFill>
                  <a:srgbClr val="00B0F0"/>
                </a:solidFill>
              </a:rPr>
              <a:t>		</a:t>
            </a:r>
            <a:r>
              <a:rPr lang="hr-HR" dirty="0" err="1">
                <a:solidFill>
                  <a:srgbClr val="00B0F0"/>
                </a:solidFill>
              </a:rPr>
              <a:t>der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Bruder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144C313-13FA-4DFD-82E3-0C5430DC7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25" t="12375" r="32265" b="5903"/>
          <a:stretch/>
        </p:blipFill>
        <p:spPr>
          <a:xfrm>
            <a:off x="811677" y="1569413"/>
            <a:ext cx="4001674" cy="50799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7F5067-10A0-46B5-8035-1768373D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83" t="11780" r="32719" b="5760"/>
          <a:stretch/>
        </p:blipFill>
        <p:spPr>
          <a:xfrm>
            <a:off x="6889073" y="1569413"/>
            <a:ext cx="4003730" cy="5173177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99436C2F-08C0-4E96-A82A-C069EAAF096C}"/>
              </a:ext>
            </a:extLst>
          </p:cNvPr>
          <p:cNvCxnSpPr/>
          <p:nvPr/>
        </p:nvCxnSpPr>
        <p:spPr>
          <a:xfrm flipH="1">
            <a:off x="3266983" y="577049"/>
            <a:ext cx="639192" cy="992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3B1D95D0-CD5F-4F35-A956-3575EAD24666}"/>
              </a:ext>
            </a:extLst>
          </p:cNvPr>
          <p:cNvCxnSpPr>
            <a:endCxn id="5" idx="0"/>
          </p:cNvCxnSpPr>
          <p:nvPr/>
        </p:nvCxnSpPr>
        <p:spPr>
          <a:xfrm flipH="1">
            <a:off x="8890938" y="577049"/>
            <a:ext cx="501637" cy="99236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AAB91-64A0-4B3D-9E66-A3253E57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48" y="2053163"/>
            <a:ext cx="8885699" cy="4243527"/>
          </a:xfrm>
        </p:spPr>
        <p:txBody>
          <a:bodyPr/>
          <a:lstStyle/>
          <a:p>
            <a:pPr marL="2743200" lvl="6" indent="0">
              <a:buNone/>
            </a:pPr>
            <a:r>
              <a:rPr lang="hr-HR" dirty="0"/>
              <a:t>			</a:t>
            </a:r>
            <a:r>
              <a:rPr lang="hr-HR" sz="2400" b="1" dirty="0">
                <a:solidFill>
                  <a:srgbClr val="FF0000"/>
                </a:solidFill>
              </a:rPr>
              <a:t>	DIE MUTTER</a:t>
            </a:r>
          </a:p>
          <a:p>
            <a:pPr marL="2743200" lvl="6" indent="0">
              <a:buNone/>
            </a:pPr>
            <a:endParaRPr lang="hr-HR" sz="2400" b="1" dirty="0">
              <a:solidFill>
                <a:srgbClr val="FF0000"/>
              </a:solidFill>
            </a:endParaRPr>
          </a:p>
          <a:p>
            <a:pPr marL="2743200" lvl="6" indent="0">
              <a:buNone/>
            </a:pPr>
            <a:endParaRPr lang="hr-HR" sz="2400" b="1" dirty="0">
              <a:solidFill>
                <a:srgbClr val="FF0000"/>
              </a:solidFill>
            </a:endParaRPr>
          </a:p>
          <a:p>
            <a:pPr marL="2743200" lvl="6" indent="0">
              <a:buNone/>
            </a:pPr>
            <a:r>
              <a:rPr lang="hr-HR" sz="2400" b="1" dirty="0">
                <a:solidFill>
                  <a:schemeClr val="tx1"/>
                </a:solidFill>
              </a:rPr>
              <a:t>DAS IST </a:t>
            </a:r>
            <a:r>
              <a:rPr lang="hr-HR" sz="2400" b="1" dirty="0">
                <a:solidFill>
                  <a:srgbClr val="FF0000"/>
                </a:solidFill>
              </a:rPr>
              <a:t>MEINE </a:t>
            </a:r>
            <a:r>
              <a:rPr lang="hr-HR" sz="2400" b="1" dirty="0">
                <a:solidFill>
                  <a:schemeClr val="tx1"/>
                </a:solidFill>
              </a:rPr>
              <a:t>MUTTER MONIKA.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4EE873F-AC0C-46A9-A7CB-AE4560903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3" t="14164" r="32897" b="4844"/>
          <a:stretch/>
        </p:blipFill>
        <p:spPr>
          <a:xfrm>
            <a:off x="7682144" y="81917"/>
            <a:ext cx="4134033" cy="535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489F58-A636-446E-87A0-B43624B9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976" y="2059619"/>
            <a:ext cx="6764785" cy="375525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								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D8332D-3876-47DF-B25D-BD739BC5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21" t="17605" r="32969" b="5243"/>
          <a:stretch/>
        </p:blipFill>
        <p:spPr>
          <a:xfrm>
            <a:off x="7455948" y="410390"/>
            <a:ext cx="4457036" cy="549326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B9B593FE-1712-4387-B554-8A4F06C6AB75}"/>
              </a:ext>
            </a:extLst>
          </p:cNvPr>
          <p:cNvSpPr/>
          <p:nvPr/>
        </p:nvSpPr>
        <p:spPr>
          <a:xfrm>
            <a:off x="-121329" y="2397360"/>
            <a:ext cx="7836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hr-HR" sz="2400" b="1" dirty="0">
                <a:solidFill>
                  <a:srgbClr val="FF0000"/>
                </a:solidFill>
              </a:rPr>
              <a:t>			</a:t>
            </a:r>
            <a:r>
              <a:rPr lang="hr-HR" sz="2400" b="1" dirty="0">
                <a:solidFill>
                  <a:srgbClr val="00B0F0"/>
                </a:solidFill>
              </a:rPr>
              <a:t>DER VATER</a:t>
            </a:r>
          </a:p>
          <a:p>
            <a:pPr lvl="6"/>
            <a:endParaRPr lang="hr-HR" sz="2400" b="1" dirty="0">
              <a:solidFill>
                <a:srgbClr val="FF0000"/>
              </a:solidFill>
            </a:endParaRPr>
          </a:p>
          <a:p>
            <a:pPr lvl="6"/>
            <a:endParaRPr lang="hr-HR" sz="2400" b="1" dirty="0">
              <a:solidFill>
                <a:srgbClr val="FF0000"/>
              </a:solidFill>
            </a:endParaRPr>
          </a:p>
          <a:p>
            <a:pPr lvl="6"/>
            <a:r>
              <a:rPr lang="hr-HR" sz="2400" b="1" dirty="0"/>
              <a:t>DAS IST </a:t>
            </a:r>
            <a:r>
              <a:rPr lang="hr-HR" sz="2400" b="1" dirty="0">
                <a:solidFill>
                  <a:srgbClr val="00B0F0"/>
                </a:solidFill>
              </a:rPr>
              <a:t>MEIN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/>
              <a:t>VATER PETER.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1477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082F87-A127-401F-B0A0-B2DAC404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355" y="1933679"/>
            <a:ext cx="8915400" cy="3777622"/>
          </a:xfrm>
        </p:spPr>
        <p:txBody>
          <a:bodyPr/>
          <a:lstStyle/>
          <a:p>
            <a:pPr marL="457200" lvl="1" indent="0">
              <a:buNone/>
            </a:pPr>
            <a:r>
              <a:rPr lang="hr-HR" dirty="0"/>
              <a:t>									</a:t>
            </a:r>
            <a:r>
              <a:rPr lang="hr-HR" sz="2400" b="1" dirty="0">
                <a:solidFill>
                  <a:srgbClr val="FF0000"/>
                </a:solidFill>
              </a:rPr>
              <a:t>DIE OMA</a:t>
            </a:r>
          </a:p>
          <a:p>
            <a:pPr marL="457200" lvl="1" indent="0">
              <a:buNone/>
            </a:pPr>
            <a:endParaRPr lang="hr-HR" sz="2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					</a:t>
            </a:r>
            <a:r>
              <a:rPr lang="hr-HR" sz="2400" b="1" dirty="0">
                <a:solidFill>
                  <a:schemeClr val="tx1"/>
                </a:solidFill>
              </a:rPr>
              <a:t>DAS IST </a:t>
            </a:r>
            <a:r>
              <a:rPr lang="hr-HR" sz="2400" b="1" dirty="0">
                <a:solidFill>
                  <a:srgbClr val="FF0000"/>
                </a:solidFill>
              </a:rPr>
              <a:t>MEINE </a:t>
            </a:r>
            <a:r>
              <a:rPr lang="hr-HR" sz="2400" b="1" dirty="0">
                <a:solidFill>
                  <a:schemeClr val="tx1"/>
                </a:solidFill>
              </a:rPr>
              <a:t>OMA BRIGITTE.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094DF3-E771-452B-8C2A-6997E582B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8" t="17818" r="32339" b="5113"/>
          <a:stretch/>
        </p:blipFill>
        <p:spPr>
          <a:xfrm>
            <a:off x="7379626" y="192965"/>
            <a:ext cx="4596673" cy="54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FC06DC-C273-4ED7-964B-89EE116F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52" y="220462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					</a:t>
            </a:r>
            <a:r>
              <a:rPr lang="hr-HR" dirty="0">
                <a:solidFill>
                  <a:srgbClr val="00B0F0"/>
                </a:solidFill>
              </a:rPr>
              <a:t>			</a:t>
            </a:r>
            <a:r>
              <a:rPr lang="hr-HR" sz="2400" b="1" dirty="0">
                <a:solidFill>
                  <a:srgbClr val="00B0F0"/>
                </a:solidFill>
              </a:rPr>
              <a:t>DER OPA</a:t>
            </a:r>
          </a:p>
          <a:p>
            <a:pPr marL="0" indent="0">
              <a:buNone/>
            </a:pPr>
            <a:endParaRPr lang="hr-HR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00B0F0"/>
                </a:solidFill>
              </a:rPr>
              <a:t>						</a:t>
            </a:r>
            <a:r>
              <a:rPr lang="hr-HR" sz="2400" b="1" dirty="0">
                <a:solidFill>
                  <a:schemeClr val="tx1"/>
                </a:solidFill>
              </a:rPr>
              <a:t>DAS IST </a:t>
            </a:r>
            <a:r>
              <a:rPr lang="hr-HR" sz="2400" b="1" dirty="0">
                <a:solidFill>
                  <a:srgbClr val="00B0F0"/>
                </a:solidFill>
              </a:rPr>
              <a:t>MEIN </a:t>
            </a:r>
            <a:r>
              <a:rPr lang="hr-HR" sz="2400" b="1" dirty="0">
                <a:solidFill>
                  <a:schemeClr val="tx1"/>
                </a:solidFill>
              </a:rPr>
              <a:t>OPA FRANZ.</a:t>
            </a:r>
          </a:p>
        </p:txBody>
      </p:sp>
      <p:pic>
        <p:nvPicPr>
          <p:cNvPr id="5" name="Rezervirano mjesto sadržaja 3">
            <a:extLst>
              <a:ext uri="{FF2B5EF4-FFF2-40B4-BE49-F238E27FC236}">
                <a16:creationId xmlns:a16="http://schemas.microsoft.com/office/drawing/2014/main" id="{D1486C97-4490-493A-B6A1-3A46921F7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3" t="17544" r="32392" b="4682"/>
          <a:stretch/>
        </p:blipFill>
        <p:spPr>
          <a:xfrm>
            <a:off x="7401124" y="672806"/>
            <a:ext cx="4563124" cy="55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Words>119</Words>
  <Application>Microsoft Office PowerPoint</Application>
  <PresentationFormat>Široki zaslon</PresentationFormat>
  <Paragraphs>49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Pramen</vt:lpstr>
      <vt:lpstr>MEINE FAMILIE</vt:lpstr>
      <vt:lpstr>PowerPoint prezentacija</vt:lpstr>
      <vt:lpstr>   der Vater        die Mutter</vt:lpstr>
      <vt:lpstr>die Oma         der Opa</vt:lpstr>
      <vt:lpstr>die Schwester        der Bruder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HAUSAUFGABE (DOMAĆA ZADAĆA)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FAMILIE</dc:title>
  <dc:creator>Sandra Pintarić</dc:creator>
  <cp:lastModifiedBy>Sandra Pintarić</cp:lastModifiedBy>
  <cp:revision>11</cp:revision>
  <dcterms:created xsi:type="dcterms:W3CDTF">2020-03-30T06:46:38Z</dcterms:created>
  <dcterms:modified xsi:type="dcterms:W3CDTF">2020-03-31T15:16:08Z</dcterms:modified>
</cp:coreProperties>
</file>