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omments/comment1.xml" ContentType="application/vnd.openxmlformats-officedocument.presentationml.comment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2" r:id="rId7"/>
    <p:sldId id="261" r:id="rId8"/>
  </p:sldIdLst>
  <p:sldSz cx="9144000" cy="6858000" type="screen4x3"/>
  <p:notesSz cx="6858000" cy="9144000"/>
  <p:defaultTextStyle>
    <a:defPPr>
      <a:defRPr lang="sr-Latn-C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andra Pintarić" initials="SP" lastIdx="1" clrIdx="0">
    <p:extLst>
      <p:ext uri="{19B8F6BF-5375-455C-9EA6-DF929625EA0E}">
        <p15:presenceInfo xmlns:p15="http://schemas.microsoft.com/office/powerpoint/2012/main" userId="Sandra Pintarić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2" d="100"/>
          <a:sy n="82" d="100"/>
        </p:scale>
        <p:origin x="1474" y="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commentAuthors" Target="commentAuthors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0-04-06T12:59:54.147" idx="1">
    <p:pos x="10" y="10"/>
    <p:text/>
    <p:extLst>
      <p:ext uri="{C676402C-5697-4E1C-873F-D02D1690AC5C}">
        <p15:threadingInfo xmlns:p15="http://schemas.microsoft.com/office/powerpoint/2012/main" timeZoneBias="-120"/>
      </p:ext>
    </p:extLst>
  </p:cm>
</p:cmLst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8991600" y="3048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/>
              <a:t>Click to edit Master subtitle style</a:t>
            </a:r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B088F6-72D4-42BC-AA09-C5D0F10A720A}" type="datetimeFigureOut">
              <a:rPr lang="hr-HR" smtClean="0"/>
              <a:t>6.4.2020.</a:t>
            </a:fld>
            <a:endParaRPr lang="hr-HR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155448" y="2420112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Oval 12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8C10A123-5D99-4CD4-857B-6A9DC8F7066C}" type="slidenum">
              <a:rPr lang="hr-HR" smtClean="0"/>
              <a:t>‹#›</a:t>
            </a:fld>
            <a:endParaRPr lang="hr-HR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B088F6-72D4-42BC-AA09-C5D0F10A720A}" type="datetimeFigureOut">
              <a:rPr lang="hr-HR" smtClean="0"/>
              <a:t>6.4.2020.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10A123-5D99-4CD4-857B-6A9DC8F7066C}" type="slidenum">
              <a:rPr lang="hr-HR" smtClean="0"/>
              <a:t>‹#›</a:t>
            </a:fld>
            <a:endParaRPr lang="hr-H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 rot="5400000">
            <a:off x="4021836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6839712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Oval 14"/>
          <p:cNvSpPr/>
          <p:nvPr/>
        </p:nvSpPr>
        <p:spPr>
          <a:xfrm>
            <a:off x="6934200" y="3020251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15912" y="3009901"/>
            <a:ext cx="457200" cy="441325"/>
          </a:xfrm>
        </p:spPr>
        <p:txBody>
          <a:bodyPr/>
          <a:lstStyle/>
          <a:p>
            <a:fld id="{8C10A123-5D99-4CD4-857B-6A9DC8F7066C}" type="slidenum">
              <a:rPr lang="hr-HR" smtClean="0"/>
              <a:t>‹#›</a:t>
            </a:fld>
            <a:endParaRPr lang="hr-H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B088F6-72D4-42BC-AA09-C5D0F10A720A}" type="datetimeFigureOut">
              <a:rPr lang="hr-HR" smtClean="0"/>
              <a:t>6.4.2020.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B088F6-72D4-42BC-AA09-C5D0F10A720A}" type="datetimeFigureOut">
              <a:rPr lang="hr-HR" smtClean="0"/>
              <a:t>6.4.2020.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61688" y="1026372"/>
            <a:ext cx="457200" cy="441325"/>
          </a:xfrm>
        </p:spPr>
        <p:txBody>
          <a:bodyPr/>
          <a:lstStyle/>
          <a:p>
            <a:fld id="{8C10A123-5D99-4CD4-857B-6A9DC8F7066C}" type="slidenum">
              <a:rPr lang="hr-HR" smtClean="0"/>
              <a:t>‹#›</a:t>
            </a:fld>
            <a:endParaRPr lang="hr-HR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152400" y="2286000"/>
            <a:ext cx="8833104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5448" y="142352"/>
            <a:ext cx="8833104" cy="213969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B088F6-72D4-42BC-AA09-C5D0F10A720A}" type="datetimeFigureOut">
              <a:rPr lang="hr-HR" smtClean="0"/>
              <a:t>6.4.2020.</a:t>
            </a:fld>
            <a:endParaRPr lang="hr-HR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152400" y="2438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Oval 9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val 10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8C10A123-5D99-4CD4-857B-6A9DC8F7066C}" type="slidenum">
              <a:rPr lang="hr-HR" smtClean="0"/>
              <a:t>‹#›</a:t>
            </a:fld>
            <a:endParaRPr lang="hr-HR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91200" y="6409944"/>
            <a:ext cx="3044952" cy="365760"/>
          </a:xfrm>
        </p:spPr>
        <p:txBody>
          <a:bodyPr/>
          <a:lstStyle/>
          <a:p>
            <a:fld id="{F2B088F6-72D4-42BC-AA09-C5D0F10A720A}" type="datetimeFigureOut">
              <a:rPr lang="hr-HR" smtClean="0"/>
              <a:t>6.4.2020.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10A123-5D99-4CD4-857B-6A9DC8F7066C}" type="slidenum">
              <a:rPr lang="hr-HR" smtClean="0"/>
              <a:t>‹#›</a:t>
            </a:fld>
            <a:endParaRPr lang="hr-HR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 flipV="1">
            <a:off x="4563080" y="1575652"/>
            <a:ext cx="8921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Content Placeholder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2" name="Content Placeholder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traight Connector 9"/>
          <p:cNvSpPr>
            <a:spLocks noChangeShapeType="1"/>
          </p:cNvSpPr>
          <p:nvPr/>
        </p:nvSpPr>
        <p:spPr bwMode="auto">
          <a:xfrm flipV="1">
            <a:off x="4572000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152400" y="1371600"/>
            <a:ext cx="8833104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45923" y="6391656"/>
            <a:ext cx="8833104" cy="31089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B088F6-72D4-42BC-AA09-C5D0F10A720A}" type="datetimeFigureOut">
              <a:rPr lang="hr-HR" smtClean="0"/>
              <a:t>6.4.2020.</a:t>
            </a:fld>
            <a:endParaRPr lang="hr-H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04800" y="6409944"/>
            <a:ext cx="3581400" cy="365760"/>
          </a:xfrm>
        </p:spPr>
        <p:txBody>
          <a:bodyPr/>
          <a:lstStyle/>
          <a:p>
            <a:endParaRPr lang="hr-HR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152400" y="128016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4" name="Content Placeholder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26" name="Content Placeholder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25" name="Oval 24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Oval 26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4343400" y="1042416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fld id="{8C10A123-5D99-4CD4-857B-6A9DC8F7066C}" type="slidenum">
              <a:rPr lang="hr-HR" smtClean="0"/>
              <a:t>‹#›</a:t>
            </a:fld>
            <a:endParaRPr lang="hr-HR"/>
          </a:p>
        </p:txBody>
      </p:sp>
      <p:sp>
        <p:nvSpPr>
          <p:cNvPr id="23" name="Title 22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en-US"/>
              <a:t>Click to edit Master title style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B088F6-72D4-42BC-AA09-C5D0F10A720A}" type="datetimeFigureOut">
              <a:rPr lang="hr-HR" smtClean="0"/>
              <a:t>6.4.2020.</a:t>
            </a:fld>
            <a:endParaRPr lang="hr-H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4343400" y="1036020"/>
            <a:ext cx="457200" cy="441325"/>
          </a:xfrm>
        </p:spPr>
        <p:txBody>
          <a:bodyPr/>
          <a:lstStyle/>
          <a:p>
            <a:fld id="{8C10A123-5D99-4CD4-857B-6A9DC8F7066C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152400" y="158496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B088F6-72D4-42BC-AA09-C5D0F10A720A}" type="datetimeFigureOut">
              <a:rPr lang="hr-HR" smtClean="0"/>
              <a:t>6.4.2020.</a:t>
            </a:fld>
            <a:endParaRPr lang="hr-H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8C10A123-5D99-4CD4-857B-6A9DC8F7066C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>
            <a:spLocks noChangeArrowheads="1"/>
          </p:cNvSpPr>
          <p:nvPr/>
        </p:nvSpPr>
        <p:spPr bwMode="auto">
          <a:xfrm>
            <a:off x="152400" y="152400"/>
            <a:ext cx="8833104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3" name="Rectangle 12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Content Placeholder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0" name="Oval 9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val 10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8C10A123-5D99-4CD4-857B-6A9DC8F7066C}" type="slidenum">
              <a:rPr lang="hr-HR" smtClean="0"/>
              <a:t>‹#›</a:t>
            </a:fld>
            <a:endParaRPr lang="hr-HR"/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B088F6-72D4-42BC-AA09-C5D0F10A720A}" type="datetimeFigureOut">
              <a:rPr lang="hr-HR" smtClean="0"/>
              <a:t>6.4.2020.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383280" cy="365760"/>
          </a:xfrm>
        </p:spPr>
        <p:txBody>
          <a:bodyPr/>
          <a:lstStyle/>
          <a:p>
            <a:endParaRPr lang="hr-H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traight Connector 20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auto">
          <a:xfrm>
            <a:off x="152400" y="152400"/>
            <a:ext cx="8833104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Oval 11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Oval 12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/>
          <a:p>
            <a:fld id="{8C10A123-5D99-4CD4-857B-6A9DC8F7066C}" type="slidenum">
              <a:rPr lang="hr-HR" smtClean="0"/>
              <a:t>‹#›</a:t>
            </a:fld>
            <a:endParaRPr lang="hr-HR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88152" y="6404984"/>
            <a:ext cx="3044952" cy="365760"/>
          </a:xfrm>
        </p:spPr>
        <p:txBody>
          <a:bodyPr/>
          <a:lstStyle/>
          <a:p>
            <a:fld id="{F2B088F6-72D4-42BC-AA09-C5D0F10A720A}" type="datetimeFigureOut">
              <a:rPr lang="hr-HR" smtClean="0"/>
              <a:t>6.4.2020.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584448" cy="365760"/>
          </a:xfrm>
        </p:spPr>
        <p:txBody>
          <a:bodyPr/>
          <a:lstStyle/>
          <a:p>
            <a:endParaRPr lang="hr-H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fld id="{F2B088F6-72D4-42BC-AA09-C5D0F10A720A}" type="datetimeFigureOut">
              <a:rPr lang="hr-HR" smtClean="0"/>
              <a:t>6.4.2020.</a:t>
            </a:fld>
            <a:endParaRPr lang="hr-H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endParaRPr lang="hr-HR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152400" y="1276743"/>
            <a:ext cx="8833104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Oval 11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Oval 14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4343400" y="1040174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8C10A123-5D99-4CD4-857B-6A9DC8F7066C}" type="slidenum">
              <a:rPr lang="hr-HR" smtClean="0"/>
              <a:t>‹#›</a:t>
            </a:fld>
            <a:endParaRPr lang="hr-HR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85344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comments" Target="../comments/comment1.xml"/><Relationship Id="rId2" Type="http://schemas.openxmlformats.org/officeDocument/2006/relationships/hyperlink" Target="https://www.loom.com/share/abe0c3b7d9344cceafa5109b2e5305b2" TargetMode="Externa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jpeg"/><Relationship Id="rId5" Type="http://schemas.openxmlformats.org/officeDocument/2006/relationships/image" Target="../media/image11.png"/><Relationship Id="rId4" Type="http://schemas.openxmlformats.org/officeDocument/2006/relationships/image" Target="../media/image10.jpeg"/><Relationship Id="rId9" Type="http://schemas.openxmlformats.org/officeDocument/2006/relationships/image" Target="../media/image1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gif"/><Relationship Id="rId2" Type="http://schemas.openxmlformats.org/officeDocument/2006/relationships/hyperlink" Target="https://www.youtube.com/watch?v=5XbHf4gB5sI" TargetMode="Externa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r-HR" dirty="0" err="1"/>
              <a:t>Ostern</a:t>
            </a:r>
            <a:r>
              <a:rPr lang="hr-HR" dirty="0"/>
              <a:t>, </a:t>
            </a:r>
            <a:r>
              <a:rPr lang="hr-HR" dirty="0" err="1"/>
              <a:t>ein</a:t>
            </a:r>
            <a:r>
              <a:rPr lang="hr-HR" dirty="0"/>
              <a:t> </a:t>
            </a:r>
            <a:r>
              <a:rPr lang="hr-HR" dirty="0" err="1"/>
              <a:t>Familienfest</a:t>
            </a:r>
            <a:endParaRPr lang="hr-HR" dirty="0"/>
          </a:p>
        </p:txBody>
      </p:sp>
      <p:sp>
        <p:nvSpPr>
          <p:cNvPr id="4" name="TekstniOkvir 3">
            <a:extLst>
              <a:ext uri="{FF2B5EF4-FFF2-40B4-BE49-F238E27FC236}">
                <a16:creationId xmlns:a16="http://schemas.microsoft.com/office/drawing/2014/main" id="{971163EE-E0F6-4450-AA80-4D8190637C33}"/>
              </a:ext>
            </a:extLst>
          </p:cNvPr>
          <p:cNvSpPr txBox="1"/>
          <p:nvPr/>
        </p:nvSpPr>
        <p:spPr>
          <a:xfrm>
            <a:off x="1187624" y="3140968"/>
            <a:ext cx="6624736" cy="20005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/>
              <a:t>I ovaj put se slušamo u videu </a:t>
            </a:r>
            <a:r>
              <a:rPr lang="hr-HR" dirty="0">
                <a:hlinkClick r:id="rId2"/>
              </a:rPr>
              <a:t>https://www.loom.com/share/abe0c3b7d9344cceafa5109b2e5305b2</a:t>
            </a:r>
            <a:r>
              <a:rPr lang="hr-HR" dirty="0"/>
              <a:t>, šifra je </a:t>
            </a:r>
            <a:r>
              <a:rPr lang="hr-HR" sz="2400" b="1" dirty="0">
                <a:solidFill>
                  <a:srgbClr val="FF0000"/>
                </a:solidFill>
              </a:rPr>
              <a:t>3.r</a:t>
            </a:r>
          </a:p>
          <a:p>
            <a:endParaRPr lang="hr-HR" sz="2400" b="1" dirty="0">
              <a:solidFill>
                <a:srgbClr val="FF0000"/>
              </a:solidFill>
            </a:endParaRPr>
          </a:p>
          <a:p>
            <a:r>
              <a:rPr lang="hr-HR" dirty="0"/>
              <a:t>Također u crvenom pravokutniku </a:t>
            </a:r>
            <a:r>
              <a:rPr lang="hr-HR"/>
              <a:t>na stranici </a:t>
            </a:r>
            <a:r>
              <a:rPr lang="hr-HR" dirty="0"/>
              <a:t>nalaze se zadaci za malo vježbe.</a:t>
            </a:r>
            <a:endParaRPr lang="hr-HR" sz="1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59632" y="764704"/>
            <a:ext cx="3600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>
                <a:solidFill>
                  <a:srgbClr val="00B050"/>
                </a:solidFill>
              </a:rPr>
              <a:t>Am </a:t>
            </a:r>
            <a:r>
              <a:rPr lang="hr-HR" dirty="0" err="1">
                <a:solidFill>
                  <a:srgbClr val="00B050"/>
                </a:solidFill>
              </a:rPr>
              <a:t>Sonntag</a:t>
            </a:r>
            <a:r>
              <a:rPr lang="hr-HR" dirty="0">
                <a:solidFill>
                  <a:srgbClr val="00B050"/>
                </a:solidFill>
              </a:rPr>
              <a:t> </a:t>
            </a:r>
            <a:r>
              <a:rPr lang="hr-HR" dirty="0" err="1">
                <a:solidFill>
                  <a:srgbClr val="00B050"/>
                </a:solidFill>
              </a:rPr>
              <a:t>ist</a:t>
            </a:r>
            <a:r>
              <a:rPr lang="hr-HR" dirty="0">
                <a:solidFill>
                  <a:srgbClr val="00B050"/>
                </a:solidFill>
              </a:rPr>
              <a:t> </a:t>
            </a:r>
            <a:r>
              <a:rPr lang="hr-HR" dirty="0" err="1">
                <a:solidFill>
                  <a:srgbClr val="00B050"/>
                </a:solidFill>
              </a:rPr>
              <a:t>Ostern</a:t>
            </a:r>
            <a:r>
              <a:rPr lang="hr-HR" dirty="0">
                <a:solidFill>
                  <a:srgbClr val="00B050"/>
                </a:solidFill>
              </a:rPr>
              <a:t>.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259632" y="1556792"/>
            <a:ext cx="46085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 err="1">
                <a:solidFill>
                  <a:srgbClr val="00B050"/>
                </a:solidFill>
              </a:rPr>
              <a:t>Jeder</a:t>
            </a:r>
            <a:r>
              <a:rPr lang="hr-HR" dirty="0">
                <a:solidFill>
                  <a:srgbClr val="00B050"/>
                </a:solidFill>
              </a:rPr>
              <a:t> </a:t>
            </a:r>
            <a:r>
              <a:rPr lang="hr-HR" dirty="0" err="1">
                <a:solidFill>
                  <a:srgbClr val="00B050"/>
                </a:solidFill>
              </a:rPr>
              <a:t>macht</a:t>
            </a:r>
            <a:r>
              <a:rPr lang="hr-HR" dirty="0">
                <a:solidFill>
                  <a:srgbClr val="00B050"/>
                </a:solidFill>
              </a:rPr>
              <a:t> </a:t>
            </a:r>
            <a:r>
              <a:rPr lang="hr-HR" dirty="0" err="1">
                <a:solidFill>
                  <a:srgbClr val="00B050"/>
                </a:solidFill>
              </a:rPr>
              <a:t>etwas</a:t>
            </a:r>
            <a:r>
              <a:rPr lang="hr-HR" dirty="0">
                <a:solidFill>
                  <a:srgbClr val="00B050"/>
                </a:solidFill>
              </a:rPr>
              <a:t> im                                   </a:t>
            </a:r>
            <a:r>
              <a:rPr lang="hr-HR" dirty="0"/>
              <a:t>. </a:t>
            </a:r>
          </a:p>
        </p:txBody>
      </p:sp>
      <p:pic>
        <p:nvPicPr>
          <p:cNvPr id="4" name="Picture 2" descr="Slikovni rezultat za clip art hau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07904" y="980728"/>
            <a:ext cx="1577876" cy="11485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 descr="C:\Users\Lenovo\Desktop\ALFA\str7_Julia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59632" y="2636912"/>
            <a:ext cx="657697" cy="1412776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1979712" y="3284984"/>
            <a:ext cx="11521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 err="1">
                <a:solidFill>
                  <a:srgbClr val="00B050"/>
                </a:solidFill>
              </a:rPr>
              <a:t>und</a:t>
            </a:r>
            <a:r>
              <a:rPr lang="hr-HR" dirty="0">
                <a:solidFill>
                  <a:srgbClr val="00B050"/>
                </a:solidFill>
              </a:rPr>
              <a:t> </a:t>
            </a:r>
          </a:p>
        </p:txBody>
      </p:sp>
      <p:pic>
        <p:nvPicPr>
          <p:cNvPr id="1027" name="Picture 3" descr="C:\Users\Lenovo\Desktop\ALFA\str7_Markus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771800" y="2564904"/>
            <a:ext cx="692271" cy="1532364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3563888" y="3284984"/>
            <a:ext cx="25922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 err="1">
                <a:solidFill>
                  <a:srgbClr val="00B050"/>
                </a:solidFill>
              </a:rPr>
              <a:t>färben</a:t>
            </a:r>
            <a:r>
              <a:rPr lang="hr-HR" dirty="0">
                <a:solidFill>
                  <a:srgbClr val="00B050"/>
                </a:solidFill>
              </a:rPr>
              <a:t> </a:t>
            </a:r>
            <a:r>
              <a:rPr lang="hr-HR" dirty="0" err="1">
                <a:solidFill>
                  <a:srgbClr val="00B050"/>
                </a:solidFill>
              </a:rPr>
              <a:t>und</a:t>
            </a:r>
            <a:r>
              <a:rPr lang="hr-HR" dirty="0">
                <a:solidFill>
                  <a:srgbClr val="00B050"/>
                </a:solidFill>
              </a:rPr>
              <a:t> </a:t>
            </a:r>
            <a:r>
              <a:rPr lang="hr-HR" dirty="0" err="1">
                <a:solidFill>
                  <a:srgbClr val="00B050"/>
                </a:solidFill>
              </a:rPr>
              <a:t>bemalen</a:t>
            </a:r>
            <a:r>
              <a:rPr lang="hr-HR" dirty="0">
                <a:solidFill>
                  <a:srgbClr val="00B050"/>
                </a:solidFill>
              </a:rPr>
              <a:t> </a:t>
            </a:r>
          </a:p>
        </p:txBody>
      </p:sp>
      <p:pic>
        <p:nvPicPr>
          <p:cNvPr id="1029" name="Picture 5" descr="Pinsel clipart kostenlos 6 » Clipart Station"/>
          <p:cNvPicPr>
            <a:picLocks noChangeAspect="1" noChangeArrowheads="1"/>
          </p:cNvPicPr>
          <p:nvPr/>
        </p:nvPicPr>
        <p:blipFill>
          <a:blip r:embed="rId5" cstate="print"/>
          <a:srcRect b="12309"/>
          <a:stretch>
            <a:fillRect/>
          </a:stretch>
        </p:blipFill>
        <p:spPr bwMode="auto">
          <a:xfrm>
            <a:off x="5796136" y="2636912"/>
            <a:ext cx="1725316" cy="1111428"/>
          </a:xfrm>
          <a:prstGeom prst="rect">
            <a:avLst/>
          </a:prstGeom>
          <a:noFill/>
        </p:spPr>
      </p:pic>
      <p:sp>
        <p:nvSpPr>
          <p:cNvPr id="10" name="TextBox 9"/>
          <p:cNvSpPr txBox="1"/>
          <p:nvPr/>
        </p:nvSpPr>
        <p:spPr>
          <a:xfrm>
            <a:off x="1403648" y="5085184"/>
            <a:ext cx="17281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 err="1">
                <a:solidFill>
                  <a:srgbClr val="00B050"/>
                </a:solidFill>
              </a:rPr>
              <a:t>die</a:t>
            </a:r>
            <a:r>
              <a:rPr lang="hr-HR" dirty="0">
                <a:solidFill>
                  <a:srgbClr val="00B050"/>
                </a:solidFill>
              </a:rPr>
              <a:t> </a:t>
            </a:r>
            <a:r>
              <a:rPr lang="hr-HR" dirty="0" err="1">
                <a:solidFill>
                  <a:srgbClr val="00B050"/>
                </a:solidFill>
              </a:rPr>
              <a:t>Ostereier</a:t>
            </a:r>
            <a:r>
              <a:rPr lang="hr-HR" dirty="0">
                <a:solidFill>
                  <a:srgbClr val="00B050"/>
                </a:solidFill>
              </a:rPr>
              <a:t>.  </a:t>
            </a:r>
          </a:p>
        </p:txBody>
      </p:sp>
      <p:pic>
        <p:nvPicPr>
          <p:cNvPr id="1031" name="Picture 7" descr="Ostereier clipart 4 » Clipart Station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347864" y="4797152"/>
            <a:ext cx="813842" cy="1015860"/>
          </a:xfrm>
          <a:prstGeom prst="rect">
            <a:avLst/>
          </a:prstGeom>
          <a:noFill/>
        </p:spPr>
      </p:pic>
      <p:sp>
        <p:nvSpPr>
          <p:cNvPr id="13" name="TextBox 12"/>
          <p:cNvSpPr txBox="1"/>
          <p:nvPr/>
        </p:nvSpPr>
        <p:spPr>
          <a:xfrm>
            <a:off x="323528" y="188640"/>
            <a:ext cx="17281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 err="1">
                <a:solidFill>
                  <a:srgbClr val="FF0000"/>
                </a:solidFill>
              </a:rPr>
              <a:t>Lies</a:t>
            </a:r>
            <a:r>
              <a:rPr lang="hr-HR" dirty="0">
                <a:solidFill>
                  <a:srgbClr val="FF0000"/>
                </a:solidFill>
              </a:rPr>
              <a:t>. Čitaj.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10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6" grpId="0"/>
      <p:bldP spid="8" grpId="0"/>
      <p:bldP spid="10" grpId="0"/>
      <p:bldP spid="1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C:\Users\Lenovo\Desktop\ALFA\str42_mama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0" y="476672"/>
            <a:ext cx="995333" cy="1421904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2267744" y="1052736"/>
            <a:ext cx="18722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 err="1">
                <a:solidFill>
                  <a:srgbClr val="00B050"/>
                </a:solidFill>
              </a:rPr>
              <a:t>kocht</a:t>
            </a:r>
            <a:endParaRPr lang="hr-HR" dirty="0">
              <a:solidFill>
                <a:srgbClr val="00B050"/>
              </a:solidFill>
            </a:endParaRPr>
          </a:p>
        </p:txBody>
      </p:sp>
      <p:pic>
        <p:nvPicPr>
          <p:cNvPr id="15363" name="Picture 3" descr="C:\Users\Lenovo\Desktop\ALFA\auf 2 udz\ADP2_UDZ_25_sunka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91880" y="836712"/>
            <a:ext cx="1281667" cy="833706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5076056" y="1052736"/>
            <a:ext cx="10801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 err="1">
                <a:solidFill>
                  <a:srgbClr val="00B050"/>
                </a:solidFill>
              </a:rPr>
              <a:t>und</a:t>
            </a:r>
            <a:r>
              <a:rPr lang="hr-HR" dirty="0"/>
              <a:t> </a:t>
            </a:r>
          </a:p>
        </p:txBody>
      </p:sp>
      <p:pic>
        <p:nvPicPr>
          <p:cNvPr id="15365" name="Picture 5" descr="Raw eggs - Download Free Vectors, Clipart Graphics &amp; Vector Art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96136" y="692696"/>
            <a:ext cx="1365945" cy="1121128"/>
          </a:xfrm>
          <a:prstGeom prst="rect">
            <a:avLst/>
          </a:prstGeom>
          <a:noFill/>
        </p:spPr>
      </p:pic>
      <p:pic>
        <p:nvPicPr>
          <p:cNvPr id="15367" name="Picture 7" descr="C:\Users\Lenovo\Desktop\ALFA\str42_djed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935176" y="2492896"/>
            <a:ext cx="1166848" cy="1561875"/>
          </a:xfrm>
          <a:prstGeom prst="rect">
            <a:avLst/>
          </a:prstGeom>
          <a:noFill/>
        </p:spPr>
      </p:pic>
      <p:sp>
        <p:nvSpPr>
          <p:cNvPr id="10" name="TextBox 9"/>
          <p:cNvSpPr txBox="1"/>
          <p:nvPr/>
        </p:nvSpPr>
        <p:spPr>
          <a:xfrm>
            <a:off x="2195736" y="2996952"/>
            <a:ext cx="31683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 err="1">
                <a:solidFill>
                  <a:srgbClr val="00B050"/>
                </a:solidFill>
              </a:rPr>
              <a:t>schreibt</a:t>
            </a:r>
            <a:r>
              <a:rPr lang="hr-HR" dirty="0">
                <a:solidFill>
                  <a:srgbClr val="00B050"/>
                </a:solidFill>
              </a:rPr>
              <a:t> </a:t>
            </a:r>
            <a:r>
              <a:rPr lang="hr-HR" dirty="0" err="1">
                <a:solidFill>
                  <a:srgbClr val="00B050"/>
                </a:solidFill>
              </a:rPr>
              <a:t>die</a:t>
            </a:r>
            <a:r>
              <a:rPr lang="hr-HR" dirty="0">
                <a:solidFill>
                  <a:srgbClr val="00B050"/>
                </a:solidFill>
              </a:rPr>
              <a:t> </a:t>
            </a:r>
            <a:r>
              <a:rPr lang="hr-HR" dirty="0" err="1">
                <a:solidFill>
                  <a:srgbClr val="00B050"/>
                </a:solidFill>
              </a:rPr>
              <a:t>Osterkarten</a:t>
            </a:r>
            <a:r>
              <a:rPr lang="hr-HR" dirty="0">
                <a:solidFill>
                  <a:srgbClr val="00B050"/>
                </a:solidFill>
              </a:rPr>
              <a:t>. </a:t>
            </a:r>
          </a:p>
        </p:txBody>
      </p:sp>
      <p:pic>
        <p:nvPicPr>
          <p:cNvPr id="15369" name="Picture 9" descr="Chicks for sale Stock Photo | k23014937 | Fotosearch"/>
          <p:cNvPicPr>
            <a:picLocks noChangeAspect="1" noChangeArrowheads="1"/>
          </p:cNvPicPr>
          <p:nvPr/>
        </p:nvPicPr>
        <p:blipFill>
          <a:blip r:embed="rId6" cstate="print"/>
          <a:srcRect b="6955"/>
          <a:stretch>
            <a:fillRect/>
          </a:stretch>
        </p:blipFill>
        <p:spPr bwMode="auto">
          <a:xfrm>
            <a:off x="4932040" y="2636912"/>
            <a:ext cx="1071563" cy="1080120"/>
          </a:xfrm>
          <a:prstGeom prst="rect">
            <a:avLst/>
          </a:prstGeom>
          <a:noFill/>
        </p:spPr>
      </p:pic>
      <p:sp>
        <p:nvSpPr>
          <p:cNvPr id="12" name="TextBox 11"/>
          <p:cNvSpPr txBox="1"/>
          <p:nvPr/>
        </p:nvSpPr>
        <p:spPr>
          <a:xfrm>
            <a:off x="4788024" y="2276872"/>
            <a:ext cx="1800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 err="1">
                <a:solidFill>
                  <a:srgbClr val="FF0000"/>
                </a:solidFill>
                <a:latin typeface="Forte" pitchFamily="66" charset="0"/>
              </a:rPr>
              <a:t>Frohe</a:t>
            </a:r>
            <a:r>
              <a:rPr lang="hr-HR" dirty="0">
                <a:solidFill>
                  <a:srgbClr val="FF0000"/>
                </a:solidFill>
                <a:latin typeface="Forte" pitchFamily="66" charset="0"/>
              </a:rPr>
              <a:t> </a:t>
            </a:r>
            <a:r>
              <a:rPr lang="hr-HR" dirty="0" err="1">
                <a:solidFill>
                  <a:srgbClr val="FF0000"/>
                </a:solidFill>
                <a:latin typeface="Forte" pitchFamily="66" charset="0"/>
              </a:rPr>
              <a:t>Ostern</a:t>
            </a:r>
            <a:r>
              <a:rPr lang="hr-HR" dirty="0">
                <a:solidFill>
                  <a:srgbClr val="FF0000"/>
                </a:solidFill>
                <a:latin typeface="Forte" pitchFamily="66" charset="0"/>
              </a:rPr>
              <a:t>!</a:t>
            </a:r>
          </a:p>
        </p:txBody>
      </p:sp>
      <p:pic>
        <p:nvPicPr>
          <p:cNvPr id="15370" name="Picture 10" descr="C:\Users\Lenovo\Desktop\ALFA\str42_tata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827584" y="4581128"/>
            <a:ext cx="1336591" cy="1363216"/>
          </a:xfrm>
          <a:prstGeom prst="rect">
            <a:avLst/>
          </a:prstGeom>
          <a:noFill/>
        </p:spPr>
      </p:pic>
      <p:sp>
        <p:nvSpPr>
          <p:cNvPr id="14" name="TextBox 13"/>
          <p:cNvSpPr txBox="1"/>
          <p:nvPr/>
        </p:nvSpPr>
        <p:spPr>
          <a:xfrm>
            <a:off x="2483768" y="5157192"/>
            <a:ext cx="43204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 err="1">
                <a:solidFill>
                  <a:srgbClr val="00B050"/>
                </a:solidFill>
              </a:rPr>
              <a:t>versteckt</a:t>
            </a:r>
            <a:r>
              <a:rPr lang="hr-HR" dirty="0">
                <a:solidFill>
                  <a:srgbClr val="00B050"/>
                </a:solidFill>
              </a:rPr>
              <a:t>  </a:t>
            </a:r>
            <a:r>
              <a:rPr lang="hr-HR" dirty="0" err="1">
                <a:solidFill>
                  <a:srgbClr val="00B050"/>
                </a:solidFill>
              </a:rPr>
              <a:t>die</a:t>
            </a:r>
            <a:r>
              <a:rPr lang="hr-HR" dirty="0">
                <a:solidFill>
                  <a:srgbClr val="00B050"/>
                </a:solidFill>
              </a:rPr>
              <a:t>                         im </a:t>
            </a:r>
            <a:r>
              <a:rPr lang="hr-HR" dirty="0" err="1">
                <a:solidFill>
                  <a:srgbClr val="00B050"/>
                </a:solidFill>
              </a:rPr>
              <a:t>Garten</a:t>
            </a:r>
            <a:r>
              <a:rPr lang="hr-HR" dirty="0">
                <a:solidFill>
                  <a:srgbClr val="00B050"/>
                </a:solidFill>
              </a:rPr>
              <a:t>.   </a:t>
            </a:r>
          </a:p>
        </p:txBody>
      </p:sp>
      <p:pic>
        <p:nvPicPr>
          <p:cNvPr id="15" name="Picture 7" descr="Ostereier clipart 4 » Clipart Station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139952" y="4869160"/>
            <a:ext cx="856801" cy="1069483"/>
          </a:xfrm>
          <a:prstGeom prst="rect">
            <a:avLst/>
          </a:prstGeom>
          <a:noFill/>
        </p:spPr>
      </p:pic>
      <p:pic>
        <p:nvPicPr>
          <p:cNvPr id="15371" name="Picture 11" descr="C:\Users\Lenovo\Desktop\ALFA\str58_proljeće.pn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660232" y="4221088"/>
            <a:ext cx="1507434" cy="177281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53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53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53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53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153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153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7" dur="500"/>
                                        <p:tgtEl>
                                          <p:spTgt spid="153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10" grpId="0"/>
      <p:bldP spid="12" grpId="0"/>
      <p:bldP spid="1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C:\Users\Lenovo\Desktop\ALFA\str42_baka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5616" y="764704"/>
            <a:ext cx="1160648" cy="1535807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2411760" y="1412776"/>
            <a:ext cx="32403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 err="1">
                <a:solidFill>
                  <a:srgbClr val="00B050"/>
                </a:solidFill>
              </a:rPr>
              <a:t>backt</a:t>
            </a:r>
            <a:r>
              <a:rPr lang="hr-HR" dirty="0">
                <a:solidFill>
                  <a:srgbClr val="00B050"/>
                </a:solidFill>
              </a:rPr>
              <a:t> </a:t>
            </a:r>
            <a:r>
              <a:rPr lang="hr-HR" dirty="0" err="1">
                <a:solidFill>
                  <a:srgbClr val="00B050"/>
                </a:solidFill>
              </a:rPr>
              <a:t>Osterlamm</a:t>
            </a:r>
            <a:r>
              <a:rPr lang="hr-HR" dirty="0">
                <a:solidFill>
                  <a:srgbClr val="00B050"/>
                </a:solidFill>
              </a:rPr>
              <a:t> </a:t>
            </a:r>
            <a:r>
              <a:rPr lang="hr-HR" dirty="0" err="1">
                <a:solidFill>
                  <a:srgbClr val="00B050"/>
                </a:solidFill>
              </a:rPr>
              <a:t>Kuchen</a:t>
            </a:r>
            <a:r>
              <a:rPr lang="hr-HR" dirty="0">
                <a:solidFill>
                  <a:srgbClr val="00B050"/>
                </a:solidFill>
              </a:rPr>
              <a:t>. </a:t>
            </a:r>
          </a:p>
        </p:txBody>
      </p:sp>
      <p:pic>
        <p:nvPicPr>
          <p:cNvPr id="16390" name="Picture 6" descr="Fotos, lizenzfreie Bilder, Grafiken, Vektoren und Videos von ...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64088" y="908720"/>
            <a:ext cx="1808821" cy="1205881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827584" y="2852936"/>
            <a:ext cx="62646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>
                <a:solidFill>
                  <a:srgbClr val="00B050"/>
                </a:solidFill>
              </a:rPr>
              <a:t>Am </a:t>
            </a:r>
            <a:r>
              <a:rPr lang="hr-HR" dirty="0" err="1">
                <a:solidFill>
                  <a:srgbClr val="00B050"/>
                </a:solidFill>
              </a:rPr>
              <a:t>Sonntag</a:t>
            </a:r>
            <a:r>
              <a:rPr lang="hr-HR" dirty="0">
                <a:solidFill>
                  <a:srgbClr val="00B050"/>
                </a:solidFill>
              </a:rPr>
              <a:t> </a:t>
            </a:r>
            <a:r>
              <a:rPr lang="hr-HR" dirty="0" err="1">
                <a:solidFill>
                  <a:srgbClr val="00B050"/>
                </a:solidFill>
              </a:rPr>
              <a:t>gehen</a:t>
            </a:r>
            <a:r>
              <a:rPr lang="hr-HR" dirty="0">
                <a:solidFill>
                  <a:srgbClr val="00B050"/>
                </a:solidFill>
              </a:rPr>
              <a:t> </a:t>
            </a:r>
            <a:r>
              <a:rPr lang="hr-HR" dirty="0" err="1">
                <a:solidFill>
                  <a:srgbClr val="00B050"/>
                </a:solidFill>
              </a:rPr>
              <a:t>sie</a:t>
            </a:r>
            <a:r>
              <a:rPr lang="hr-HR" dirty="0">
                <a:solidFill>
                  <a:srgbClr val="00B050"/>
                </a:solidFill>
              </a:rPr>
              <a:t> </a:t>
            </a:r>
            <a:r>
              <a:rPr lang="hr-HR" dirty="0" err="1">
                <a:solidFill>
                  <a:srgbClr val="00B050"/>
                </a:solidFill>
              </a:rPr>
              <a:t>alle</a:t>
            </a:r>
            <a:r>
              <a:rPr lang="hr-HR" dirty="0">
                <a:solidFill>
                  <a:srgbClr val="00B050"/>
                </a:solidFill>
              </a:rPr>
              <a:t> </a:t>
            </a:r>
            <a:r>
              <a:rPr lang="hr-HR" dirty="0" err="1">
                <a:solidFill>
                  <a:srgbClr val="00B050"/>
                </a:solidFill>
              </a:rPr>
              <a:t>in</a:t>
            </a:r>
            <a:r>
              <a:rPr lang="hr-HR" dirty="0">
                <a:solidFill>
                  <a:srgbClr val="00B050"/>
                </a:solidFill>
              </a:rPr>
              <a:t> </a:t>
            </a:r>
            <a:r>
              <a:rPr lang="hr-HR" dirty="0" err="1">
                <a:solidFill>
                  <a:srgbClr val="00B050"/>
                </a:solidFill>
              </a:rPr>
              <a:t>die</a:t>
            </a:r>
            <a:r>
              <a:rPr lang="hr-HR" dirty="0">
                <a:solidFill>
                  <a:srgbClr val="00B050"/>
                </a:solidFill>
              </a:rPr>
              <a:t> </a:t>
            </a:r>
            <a:r>
              <a:rPr lang="hr-HR" dirty="0" err="1">
                <a:solidFill>
                  <a:srgbClr val="00B050"/>
                </a:solidFill>
              </a:rPr>
              <a:t>Kirche</a:t>
            </a:r>
            <a:r>
              <a:rPr lang="hr-HR" dirty="0">
                <a:solidFill>
                  <a:srgbClr val="00B050"/>
                </a:solidFill>
              </a:rPr>
              <a:t>. </a:t>
            </a:r>
          </a:p>
        </p:txBody>
      </p:sp>
      <p:pic>
        <p:nvPicPr>
          <p:cNvPr id="16392" name="Picture 8" descr="Traditionelle Kirche Vektor Clipart Bild -arch0457-CoolCLIPS.com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04048" y="2348880"/>
            <a:ext cx="1906630" cy="1596803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827584" y="4437112"/>
            <a:ext cx="44644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 err="1">
                <a:solidFill>
                  <a:srgbClr val="00B050"/>
                </a:solidFill>
              </a:rPr>
              <a:t>Dort</a:t>
            </a:r>
            <a:r>
              <a:rPr lang="hr-HR" dirty="0">
                <a:solidFill>
                  <a:srgbClr val="00B050"/>
                </a:solidFill>
              </a:rPr>
              <a:t> </a:t>
            </a:r>
            <a:r>
              <a:rPr lang="hr-HR" dirty="0" err="1">
                <a:solidFill>
                  <a:srgbClr val="00B050"/>
                </a:solidFill>
              </a:rPr>
              <a:t>singen</a:t>
            </a:r>
            <a:r>
              <a:rPr lang="hr-HR" dirty="0">
                <a:solidFill>
                  <a:srgbClr val="00B050"/>
                </a:solidFill>
              </a:rPr>
              <a:t> </a:t>
            </a:r>
            <a:r>
              <a:rPr lang="hr-HR" dirty="0" err="1">
                <a:solidFill>
                  <a:srgbClr val="00B050"/>
                </a:solidFill>
              </a:rPr>
              <a:t>sie</a:t>
            </a:r>
            <a:r>
              <a:rPr lang="hr-HR" dirty="0">
                <a:solidFill>
                  <a:srgbClr val="00B050"/>
                </a:solidFill>
              </a:rPr>
              <a:t> </a:t>
            </a:r>
            <a:r>
              <a:rPr lang="hr-HR" dirty="0" err="1">
                <a:solidFill>
                  <a:srgbClr val="00B050"/>
                </a:solidFill>
              </a:rPr>
              <a:t>Osterlieder</a:t>
            </a:r>
            <a:r>
              <a:rPr lang="hr-HR" dirty="0">
                <a:solidFill>
                  <a:srgbClr val="00B050"/>
                </a:solidFill>
              </a:rPr>
              <a:t>. </a:t>
            </a:r>
          </a:p>
        </p:txBody>
      </p:sp>
      <p:pic>
        <p:nvPicPr>
          <p:cNvPr id="16394" name="Picture 10" descr="Noten bunt clipart 2 » Clipart Station"/>
          <p:cNvPicPr>
            <a:picLocks noChangeAspect="1" noChangeArrowheads="1"/>
          </p:cNvPicPr>
          <p:nvPr/>
        </p:nvPicPr>
        <p:blipFill>
          <a:blip r:embed="rId5" cstate="print"/>
          <a:srcRect t="14564" b="16590"/>
          <a:stretch>
            <a:fillRect/>
          </a:stretch>
        </p:blipFill>
        <p:spPr bwMode="auto">
          <a:xfrm>
            <a:off x="4572000" y="4221088"/>
            <a:ext cx="1611923" cy="792088"/>
          </a:xfrm>
          <a:prstGeom prst="rect">
            <a:avLst/>
          </a:prstGeom>
          <a:noFill/>
        </p:spPr>
      </p:pic>
      <p:sp>
        <p:nvSpPr>
          <p:cNvPr id="10" name="TextBox 9"/>
          <p:cNvSpPr txBox="1"/>
          <p:nvPr/>
        </p:nvSpPr>
        <p:spPr>
          <a:xfrm>
            <a:off x="899592" y="5373216"/>
            <a:ext cx="38164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 err="1">
                <a:solidFill>
                  <a:srgbClr val="00B050"/>
                </a:solidFill>
              </a:rPr>
              <a:t>Alle</a:t>
            </a:r>
            <a:r>
              <a:rPr lang="hr-HR" dirty="0">
                <a:solidFill>
                  <a:srgbClr val="00B050"/>
                </a:solidFill>
              </a:rPr>
              <a:t> </a:t>
            </a:r>
            <a:r>
              <a:rPr lang="hr-HR" dirty="0" err="1">
                <a:solidFill>
                  <a:srgbClr val="00B050"/>
                </a:solidFill>
              </a:rPr>
              <a:t>freuen</a:t>
            </a:r>
            <a:r>
              <a:rPr lang="hr-HR" dirty="0">
                <a:solidFill>
                  <a:srgbClr val="00B050"/>
                </a:solidFill>
              </a:rPr>
              <a:t> </a:t>
            </a:r>
            <a:r>
              <a:rPr lang="hr-HR" dirty="0" err="1">
                <a:solidFill>
                  <a:srgbClr val="00B050"/>
                </a:solidFill>
              </a:rPr>
              <a:t>sich</a:t>
            </a:r>
            <a:r>
              <a:rPr lang="hr-HR" dirty="0">
                <a:solidFill>
                  <a:srgbClr val="00B050"/>
                </a:solidFill>
              </a:rPr>
              <a:t>. </a:t>
            </a:r>
          </a:p>
        </p:txBody>
      </p:sp>
      <p:pic>
        <p:nvPicPr>
          <p:cNvPr id="16396" name="Picture 12" descr="Library of smiley happy vector royalty free download png files ...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275856" y="5085184"/>
            <a:ext cx="1184649" cy="118464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63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63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63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163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163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  <p:bldP spid="8" grpId="0"/>
      <p:bldP spid="1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3528" y="260648"/>
            <a:ext cx="28803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 err="1">
                <a:solidFill>
                  <a:srgbClr val="FF0000"/>
                </a:solidFill>
              </a:rPr>
              <a:t>Schreibe</a:t>
            </a:r>
            <a:r>
              <a:rPr lang="hr-HR" dirty="0">
                <a:solidFill>
                  <a:srgbClr val="FF0000"/>
                </a:solidFill>
              </a:rPr>
              <a:t> </a:t>
            </a:r>
            <a:r>
              <a:rPr lang="hr-HR" dirty="0" err="1">
                <a:solidFill>
                  <a:srgbClr val="FF0000"/>
                </a:solidFill>
              </a:rPr>
              <a:t>in</a:t>
            </a:r>
            <a:r>
              <a:rPr lang="hr-HR" dirty="0">
                <a:solidFill>
                  <a:srgbClr val="FF0000"/>
                </a:solidFill>
              </a:rPr>
              <a:t> </a:t>
            </a:r>
            <a:r>
              <a:rPr lang="hr-HR" dirty="0" err="1">
                <a:solidFill>
                  <a:srgbClr val="FF0000"/>
                </a:solidFill>
              </a:rPr>
              <a:t>dein</a:t>
            </a:r>
            <a:r>
              <a:rPr lang="hr-HR" dirty="0">
                <a:solidFill>
                  <a:srgbClr val="FF0000"/>
                </a:solidFill>
              </a:rPr>
              <a:t> </a:t>
            </a:r>
            <a:r>
              <a:rPr lang="hr-HR" dirty="0" err="1">
                <a:solidFill>
                  <a:srgbClr val="FF0000"/>
                </a:solidFill>
              </a:rPr>
              <a:t>Heft</a:t>
            </a:r>
            <a:r>
              <a:rPr lang="hr-HR" dirty="0">
                <a:solidFill>
                  <a:srgbClr val="FF0000"/>
                </a:solidFill>
              </a:rPr>
              <a:t>.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059832" y="836712"/>
            <a:ext cx="17281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 err="1">
                <a:solidFill>
                  <a:srgbClr val="0070C0"/>
                </a:solidFill>
              </a:rPr>
              <a:t>Ostern</a:t>
            </a:r>
            <a:endParaRPr lang="hr-HR" dirty="0">
              <a:solidFill>
                <a:srgbClr val="0070C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403648" y="1412776"/>
            <a:ext cx="40324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 err="1">
                <a:solidFill>
                  <a:srgbClr val="0070C0"/>
                </a:solidFill>
              </a:rPr>
              <a:t>Ostern</a:t>
            </a:r>
            <a:r>
              <a:rPr lang="hr-HR" dirty="0">
                <a:solidFill>
                  <a:srgbClr val="0070C0"/>
                </a:solidFill>
              </a:rPr>
              <a:t> </a:t>
            </a:r>
            <a:r>
              <a:rPr lang="hr-HR" dirty="0" err="1">
                <a:solidFill>
                  <a:srgbClr val="0070C0"/>
                </a:solidFill>
              </a:rPr>
              <a:t>ist</a:t>
            </a:r>
            <a:r>
              <a:rPr lang="hr-HR" dirty="0">
                <a:solidFill>
                  <a:srgbClr val="0070C0"/>
                </a:solidFill>
              </a:rPr>
              <a:t> </a:t>
            </a:r>
            <a:r>
              <a:rPr lang="hr-HR" dirty="0" err="1">
                <a:solidFill>
                  <a:srgbClr val="0070C0"/>
                </a:solidFill>
              </a:rPr>
              <a:t>ein</a:t>
            </a:r>
            <a:r>
              <a:rPr lang="hr-HR" dirty="0">
                <a:solidFill>
                  <a:srgbClr val="0070C0"/>
                </a:solidFill>
              </a:rPr>
              <a:t> </a:t>
            </a:r>
            <a:r>
              <a:rPr lang="hr-HR" dirty="0" err="1">
                <a:solidFill>
                  <a:srgbClr val="0070C0"/>
                </a:solidFill>
              </a:rPr>
              <a:t>Familienfest</a:t>
            </a:r>
            <a:r>
              <a:rPr lang="hr-HR" dirty="0">
                <a:solidFill>
                  <a:srgbClr val="0070C0"/>
                </a:solidFill>
              </a:rPr>
              <a:t>.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403648" y="2060848"/>
            <a:ext cx="43204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 err="1">
                <a:solidFill>
                  <a:srgbClr val="0070C0"/>
                </a:solidFill>
              </a:rPr>
              <a:t>Die</a:t>
            </a:r>
            <a:r>
              <a:rPr lang="hr-HR" dirty="0">
                <a:solidFill>
                  <a:srgbClr val="0070C0"/>
                </a:solidFill>
              </a:rPr>
              <a:t> </a:t>
            </a:r>
            <a:r>
              <a:rPr lang="hr-HR" dirty="0" err="1">
                <a:solidFill>
                  <a:srgbClr val="0070C0"/>
                </a:solidFill>
              </a:rPr>
              <a:t>Kinder</a:t>
            </a:r>
            <a:r>
              <a:rPr lang="hr-HR" dirty="0">
                <a:solidFill>
                  <a:srgbClr val="0070C0"/>
                </a:solidFill>
              </a:rPr>
              <a:t> </a:t>
            </a:r>
            <a:r>
              <a:rPr lang="hr-HR" dirty="0" err="1">
                <a:solidFill>
                  <a:srgbClr val="0070C0"/>
                </a:solidFill>
              </a:rPr>
              <a:t>bemalen</a:t>
            </a:r>
            <a:r>
              <a:rPr lang="hr-HR" dirty="0">
                <a:solidFill>
                  <a:srgbClr val="0070C0"/>
                </a:solidFill>
              </a:rPr>
              <a:t> </a:t>
            </a:r>
            <a:r>
              <a:rPr lang="hr-HR" dirty="0" err="1">
                <a:solidFill>
                  <a:srgbClr val="0070C0"/>
                </a:solidFill>
              </a:rPr>
              <a:t>dann</a:t>
            </a:r>
            <a:r>
              <a:rPr lang="hr-HR" dirty="0">
                <a:solidFill>
                  <a:srgbClr val="0070C0"/>
                </a:solidFill>
              </a:rPr>
              <a:t> </a:t>
            </a:r>
            <a:r>
              <a:rPr lang="hr-HR" dirty="0" err="1">
                <a:solidFill>
                  <a:srgbClr val="0070C0"/>
                </a:solidFill>
              </a:rPr>
              <a:t>die</a:t>
            </a:r>
            <a:r>
              <a:rPr lang="hr-HR" dirty="0">
                <a:solidFill>
                  <a:srgbClr val="0070C0"/>
                </a:solidFill>
              </a:rPr>
              <a:t>                 . </a:t>
            </a:r>
          </a:p>
        </p:txBody>
      </p:sp>
      <p:pic>
        <p:nvPicPr>
          <p:cNvPr id="6" name="Picture 7" descr="Ostereier clipart 4 » Clipart Statio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4008" y="1772816"/>
            <a:ext cx="640777" cy="799836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1403648" y="2924944"/>
            <a:ext cx="69127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 err="1">
                <a:solidFill>
                  <a:srgbClr val="0070C0"/>
                </a:solidFill>
              </a:rPr>
              <a:t>Der</a:t>
            </a:r>
            <a:r>
              <a:rPr lang="hr-HR" dirty="0">
                <a:solidFill>
                  <a:srgbClr val="0070C0"/>
                </a:solidFill>
              </a:rPr>
              <a:t> </a:t>
            </a:r>
            <a:r>
              <a:rPr lang="hr-HR" dirty="0" err="1">
                <a:solidFill>
                  <a:srgbClr val="0070C0"/>
                </a:solidFill>
              </a:rPr>
              <a:t>Osterhase</a:t>
            </a:r>
            <a:r>
              <a:rPr lang="hr-HR" dirty="0">
                <a:solidFill>
                  <a:srgbClr val="0070C0"/>
                </a:solidFill>
              </a:rPr>
              <a:t>                      </a:t>
            </a:r>
            <a:r>
              <a:rPr lang="hr-HR" dirty="0" err="1">
                <a:solidFill>
                  <a:srgbClr val="0070C0"/>
                </a:solidFill>
              </a:rPr>
              <a:t>versteckt</a:t>
            </a:r>
            <a:r>
              <a:rPr lang="hr-HR" dirty="0">
                <a:solidFill>
                  <a:srgbClr val="0070C0"/>
                </a:solidFill>
              </a:rPr>
              <a:t> </a:t>
            </a:r>
            <a:r>
              <a:rPr lang="hr-HR" dirty="0" err="1">
                <a:solidFill>
                  <a:srgbClr val="0070C0"/>
                </a:solidFill>
              </a:rPr>
              <a:t>die</a:t>
            </a:r>
            <a:r>
              <a:rPr lang="hr-HR" dirty="0">
                <a:solidFill>
                  <a:srgbClr val="0070C0"/>
                </a:solidFill>
              </a:rPr>
              <a:t>                    im </a:t>
            </a:r>
            <a:r>
              <a:rPr lang="hr-HR" dirty="0" err="1">
                <a:solidFill>
                  <a:srgbClr val="0070C0"/>
                </a:solidFill>
              </a:rPr>
              <a:t>Garten</a:t>
            </a:r>
            <a:r>
              <a:rPr lang="hr-HR" dirty="0">
                <a:solidFill>
                  <a:srgbClr val="0070C0"/>
                </a:solidFill>
              </a:rPr>
              <a:t>. </a:t>
            </a:r>
          </a:p>
        </p:txBody>
      </p:sp>
      <p:sp>
        <p:nvSpPr>
          <p:cNvPr id="17410" name="AutoShape 2" descr="Library of ostern svg library library png files ▻▻▻ Clipart Art ...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r-HR"/>
          </a:p>
        </p:txBody>
      </p:sp>
      <p:sp>
        <p:nvSpPr>
          <p:cNvPr id="17412" name="AutoShape 4" descr="Library of ostern svg library library png files ▻▻▻ Clipart Art ...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r-HR"/>
          </a:p>
        </p:txBody>
      </p:sp>
      <p:pic>
        <p:nvPicPr>
          <p:cNvPr id="17416" name="Picture 8" descr="Clipart kostenlos ostern clipart ostern kostenlos OurClipart ...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87824" y="2420888"/>
            <a:ext cx="952025" cy="1201293"/>
          </a:xfrm>
          <a:prstGeom prst="rect">
            <a:avLst/>
          </a:prstGeom>
          <a:noFill/>
        </p:spPr>
      </p:pic>
      <p:pic>
        <p:nvPicPr>
          <p:cNvPr id="12" name="Picture 7" descr="Ostereier clipart 4 » Clipart Statio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52120" y="2636912"/>
            <a:ext cx="640777" cy="799836"/>
          </a:xfrm>
          <a:prstGeom prst="rect">
            <a:avLst/>
          </a:prstGeom>
          <a:noFill/>
        </p:spPr>
      </p:pic>
      <p:sp>
        <p:nvSpPr>
          <p:cNvPr id="13" name="TextBox 12"/>
          <p:cNvSpPr txBox="1"/>
          <p:nvPr/>
        </p:nvSpPr>
        <p:spPr>
          <a:xfrm>
            <a:off x="1331640" y="3933056"/>
            <a:ext cx="38884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 err="1">
                <a:solidFill>
                  <a:srgbClr val="0070C0"/>
                </a:solidFill>
              </a:rPr>
              <a:t>Die</a:t>
            </a:r>
            <a:r>
              <a:rPr lang="hr-HR" dirty="0">
                <a:solidFill>
                  <a:srgbClr val="0070C0"/>
                </a:solidFill>
              </a:rPr>
              <a:t> </a:t>
            </a:r>
            <a:r>
              <a:rPr lang="hr-HR" dirty="0" err="1">
                <a:solidFill>
                  <a:srgbClr val="0070C0"/>
                </a:solidFill>
              </a:rPr>
              <a:t>Kinder</a:t>
            </a:r>
            <a:r>
              <a:rPr lang="hr-HR" dirty="0">
                <a:solidFill>
                  <a:srgbClr val="0070C0"/>
                </a:solidFill>
              </a:rPr>
              <a:t> </a:t>
            </a:r>
            <a:r>
              <a:rPr lang="hr-HR" dirty="0" err="1">
                <a:solidFill>
                  <a:srgbClr val="0070C0"/>
                </a:solidFill>
              </a:rPr>
              <a:t>freuen</a:t>
            </a:r>
            <a:r>
              <a:rPr lang="hr-HR" dirty="0">
                <a:solidFill>
                  <a:srgbClr val="0070C0"/>
                </a:solidFill>
              </a:rPr>
              <a:t> </a:t>
            </a:r>
            <a:r>
              <a:rPr lang="hr-HR" dirty="0" err="1">
                <a:solidFill>
                  <a:srgbClr val="0070C0"/>
                </a:solidFill>
              </a:rPr>
              <a:t>sich</a:t>
            </a:r>
            <a:r>
              <a:rPr lang="hr-HR" dirty="0">
                <a:solidFill>
                  <a:srgbClr val="0070C0"/>
                </a:solidFill>
              </a:rPr>
              <a:t> </a:t>
            </a:r>
            <a:r>
              <a:rPr lang="hr-HR" dirty="0" err="1">
                <a:solidFill>
                  <a:srgbClr val="0070C0"/>
                </a:solidFill>
              </a:rPr>
              <a:t>sehr</a:t>
            </a:r>
            <a:r>
              <a:rPr lang="hr-HR" dirty="0">
                <a:solidFill>
                  <a:srgbClr val="0070C0"/>
                </a:solidFill>
              </a:rPr>
              <a:t>. 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331640" y="4437112"/>
            <a:ext cx="41044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 err="1">
                <a:solidFill>
                  <a:srgbClr val="0070C0"/>
                </a:solidFill>
              </a:rPr>
              <a:t>Wir</a:t>
            </a:r>
            <a:r>
              <a:rPr lang="hr-HR" dirty="0">
                <a:solidFill>
                  <a:srgbClr val="0070C0"/>
                </a:solidFill>
              </a:rPr>
              <a:t> essen </a:t>
            </a:r>
            <a:r>
              <a:rPr lang="hr-HR" dirty="0" err="1">
                <a:solidFill>
                  <a:srgbClr val="0070C0"/>
                </a:solidFill>
              </a:rPr>
              <a:t>und</a:t>
            </a:r>
            <a:r>
              <a:rPr lang="hr-HR" dirty="0">
                <a:solidFill>
                  <a:srgbClr val="0070C0"/>
                </a:solidFill>
              </a:rPr>
              <a:t> </a:t>
            </a:r>
            <a:r>
              <a:rPr lang="hr-HR" dirty="0" err="1">
                <a:solidFill>
                  <a:srgbClr val="0070C0"/>
                </a:solidFill>
              </a:rPr>
              <a:t>trinken</a:t>
            </a:r>
            <a:r>
              <a:rPr lang="hr-HR" dirty="0">
                <a:solidFill>
                  <a:srgbClr val="0070C0"/>
                </a:solidFill>
              </a:rPr>
              <a:t> </a:t>
            </a:r>
            <a:r>
              <a:rPr lang="hr-HR" dirty="0" err="1">
                <a:solidFill>
                  <a:srgbClr val="0070C0"/>
                </a:solidFill>
              </a:rPr>
              <a:t>viel</a:t>
            </a:r>
            <a:r>
              <a:rPr lang="hr-HR" dirty="0">
                <a:solidFill>
                  <a:srgbClr val="0070C0"/>
                </a:solidFill>
              </a:rPr>
              <a:t>. 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331640" y="4941168"/>
            <a:ext cx="35283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 err="1">
                <a:solidFill>
                  <a:srgbClr val="0070C0"/>
                </a:solidFill>
              </a:rPr>
              <a:t>Wir</a:t>
            </a:r>
            <a:r>
              <a:rPr lang="hr-HR" dirty="0">
                <a:solidFill>
                  <a:srgbClr val="0070C0"/>
                </a:solidFill>
              </a:rPr>
              <a:t> </a:t>
            </a:r>
            <a:r>
              <a:rPr lang="hr-HR" dirty="0" err="1">
                <a:solidFill>
                  <a:srgbClr val="0070C0"/>
                </a:solidFill>
              </a:rPr>
              <a:t>gehen</a:t>
            </a:r>
            <a:r>
              <a:rPr lang="hr-HR" dirty="0">
                <a:solidFill>
                  <a:srgbClr val="0070C0"/>
                </a:solidFill>
              </a:rPr>
              <a:t> </a:t>
            </a:r>
            <a:r>
              <a:rPr lang="hr-HR" dirty="0" err="1">
                <a:solidFill>
                  <a:srgbClr val="0070C0"/>
                </a:solidFill>
              </a:rPr>
              <a:t>in</a:t>
            </a:r>
            <a:r>
              <a:rPr lang="hr-HR" dirty="0">
                <a:solidFill>
                  <a:srgbClr val="0070C0"/>
                </a:solidFill>
              </a:rPr>
              <a:t> </a:t>
            </a:r>
            <a:r>
              <a:rPr lang="hr-HR" dirty="0" err="1">
                <a:solidFill>
                  <a:srgbClr val="0070C0"/>
                </a:solidFill>
              </a:rPr>
              <a:t>die</a:t>
            </a:r>
            <a:r>
              <a:rPr lang="hr-HR" dirty="0">
                <a:solidFill>
                  <a:srgbClr val="0070C0"/>
                </a:solidFill>
              </a:rPr>
              <a:t>                       </a:t>
            </a:r>
            <a:r>
              <a:rPr lang="hr-HR" dirty="0"/>
              <a:t>. </a:t>
            </a:r>
          </a:p>
        </p:txBody>
      </p:sp>
      <p:pic>
        <p:nvPicPr>
          <p:cNvPr id="16" name="Picture 8" descr="Traditionelle Kirche Vektor Clipart Bild -arch0457-CoolCLIPS.com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419872" y="4797152"/>
            <a:ext cx="874874" cy="732707"/>
          </a:xfrm>
          <a:prstGeom prst="rect">
            <a:avLst/>
          </a:prstGeom>
          <a:noFill/>
        </p:spPr>
      </p:pic>
      <p:sp>
        <p:nvSpPr>
          <p:cNvPr id="17" name="TextBox 16"/>
          <p:cNvSpPr txBox="1"/>
          <p:nvPr/>
        </p:nvSpPr>
        <p:spPr>
          <a:xfrm>
            <a:off x="755576" y="5733256"/>
            <a:ext cx="73448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 err="1">
                <a:solidFill>
                  <a:srgbClr val="FF0000"/>
                </a:solidFill>
              </a:rPr>
              <a:t>Zeichne</a:t>
            </a:r>
            <a:r>
              <a:rPr lang="hr-HR" dirty="0">
                <a:solidFill>
                  <a:srgbClr val="FF0000"/>
                </a:solidFill>
              </a:rPr>
              <a:t> </a:t>
            </a:r>
            <a:r>
              <a:rPr lang="hr-HR" dirty="0" err="1">
                <a:solidFill>
                  <a:srgbClr val="FF0000"/>
                </a:solidFill>
              </a:rPr>
              <a:t>den</a:t>
            </a:r>
            <a:r>
              <a:rPr lang="hr-HR" dirty="0">
                <a:solidFill>
                  <a:srgbClr val="FF0000"/>
                </a:solidFill>
              </a:rPr>
              <a:t> </a:t>
            </a:r>
            <a:r>
              <a:rPr lang="hr-HR" dirty="0" err="1">
                <a:solidFill>
                  <a:srgbClr val="FF0000"/>
                </a:solidFill>
              </a:rPr>
              <a:t>Osterhasen</a:t>
            </a:r>
            <a:r>
              <a:rPr lang="hr-HR" dirty="0">
                <a:solidFill>
                  <a:srgbClr val="FF0000"/>
                </a:solidFill>
              </a:rPr>
              <a:t> mit </a:t>
            </a:r>
            <a:r>
              <a:rPr lang="hr-HR" dirty="0" err="1">
                <a:solidFill>
                  <a:srgbClr val="FF0000"/>
                </a:solidFill>
              </a:rPr>
              <a:t>vielen</a:t>
            </a:r>
            <a:r>
              <a:rPr lang="hr-HR" dirty="0">
                <a:solidFill>
                  <a:srgbClr val="FF0000"/>
                </a:solidFill>
              </a:rPr>
              <a:t> </a:t>
            </a:r>
            <a:r>
              <a:rPr lang="hr-HR" dirty="0" err="1">
                <a:solidFill>
                  <a:srgbClr val="FF0000"/>
                </a:solidFill>
              </a:rPr>
              <a:t>bunten</a:t>
            </a:r>
            <a:r>
              <a:rPr lang="hr-HR" dirty="0">
                <a:solidFill>
                  <a:srgbClr val="FF0000"/>
                </a:solidFill>
              </a:rPr>
              <a:t> </a:t>
            </a:r>
            <a:r>
              <a:rPr lang="hr-HR" dirty="0" err="1">
                <a:solidFill>
                  <a:srgbClr val="FF0000"/>
                </a:solidFill>
              </a:rPr>
              <a:t>Ostereiern</a:t>
            </a:r>
            <a:r>
              <a:rPr lang="hr-HR" dirty="0">
                <a:solidFill>
                  <a:srgbClr val="FF0000"/>
                </a:solidFill>
              </a:rPr>
              <a:t> </a:t>
            </a:r>
            <a:r>
              <a:rPr lang="hr-HR" dirty="0" err="1">
                <a:solidFill>
                  <a:srgbClr val="FF0000"/>
                </a:solidFill>
              </a:rPr>
              <a:t>in</a:t>
            </a:r>
            <a:r>
              <a:rPr lang="hr-HR" dirty="0">
                <a:solidFill>
                  <a:srgbClr val="FF0000"/>
                </a:solidFill>
              </a:rPr>
              <a:t> </a:t>
            </a:r>
            <a:r>
              <a:rPr lang="hr-HR" dirty="0" err="1">
                <a:solidFill>
                  <a:srgbClr val="FF0000"/>
                </a:solidFill>
              </a:rPr>
              <a:t>dein</a:t>
            </a:r>
            <a:r>
              <a:rPr lang="hr-HR" dirty="0">
                <a:solidFill>
                  <a:srgbClr val="FF0000"/>
                </a:solidFill>
              </a:rPr>
              <a:t> </a:t>
            </a:r>
            <a:r>
              <a:rPr lang="hr-HR" dirty="0" err="1">
                <a:solidFill>
                  <a:srgbClr val="FF0000"/>
                </a:solidFill>
              </a:rPr>
              <a:t>Heft</a:t>
            </a:r>
            <a:r>
              <a:rPr lang="hr-HR" dirty="0">
                <a:solidFill>
                  <a:srgbClr val="FF0000"/>
                </a:solidFill>
              </a:rPr>
              <a:t>. Nacrtaj Uskrsnog zeca s puno pisanica.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174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  <p:bldP spid="7" grpId="0"/>
      <p:bldP spid="13" grpId="0"/>
      <p:bldP spid="14" grpId="0"/>
      <p:bldP spid="15" grpId="0"/>
      <p:bldP spid="1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>
            <a:extLst>
              <a:ext uri="{FF2B5EF4-FFF2-40B4-BE49-F238E27FC236}">
                <a16:creationId xmlns:a16="http://schemas.microsoft.com/office/drawing/2014/main" id="{0A478C84-335B-4DF3-B072-53325CA7ECE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4013" t="12200" r="24801" b="5201"/>
          <a:stretch/>
        </p:blipFill>
        <p:spPr>
          <a:xfrm>
            <a:off x="755576" y="517322"/>
            <a:ext cx="6912768" cy="5962262"/>
          </a:xfrm>
          <a:prstGeom prst="rect">
            <a:avLst/>
          </a:prstGeom>
        </p:spPr>
      </p:pic>
      <p:sp>
        <p:nvSpPr>
          <p:cNvPr id="3" name="TekstniOkvir 2">
            <a:extLst>
              <a:ext uri="{FF2B5EF4-FFF2-40B4-BE49-F238E27FC236}">
                <a16:creationId xmlns:a16="http://schemas.microsoft.com/office/drawing/2014/main" id="{538F2F72-69DA-4C75-80D6-66CE7DD99843}"/>
              </a:ext>
            </a:extLst>
          </p:cNvPr>
          <p:cNvSpPr txBox="1"/>
          <p:nvPr/>
        </p:nvSpPr>
        <p:spPr>
          <a:xfrm>
            <a:off x="323528" y="147990"/>
            <a:ext cx="46085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/>
              <a:t>Pročitaj, nacrtaj i oboji! </a:t>
            </a:r>
          </a:p>
        </p:txBody>
      </p:sp>
    </p:spTree>
    <p:extLst>
      <p:ext uri="{BB962C8B-B14F-4D97-AF65-F5344CB8AC3E}">
        <p14:creationId xmlns:p14="http://schemas.microsoft.com/office/powerpoint/2010/main" val="158979532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55576" y="1700808"/>
            <a:ext cx="612068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r-HR" dirty="0">
                <a:hlinkClick r:id="rId2"/>
              </a:rPr>
              <a:t>https://www.youtube.com/watch?v=TFfdjkUrrDE</a:t>
            </a:r>
            <a:endParaRPr lang="hr-HR" dirty="0"/>
          </a:p>
        </p:txBody>
      </p:sp>
      <p:sp>
        <p:nvSpPr>
          <p:cNvPr id="3" name="Rectangle 2"/>
          <p:cNvSpPr/>
          <p:nvPr/>
        </p:nvSpPr>
        <p:spPr>
          <a:xfrm>
            <a:off x="755576" y="2636912"/>
            <a:ext cx="561662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r-HR" dirty="0">
                <a:hlinkClick r:id="rId2"/>
              </a:rPr>
              <a:t>https://www.youtube.com/watch?v=x-Sz0sYoVwE</a:t>
            </a:r>
            <a:endParaRPr lang="hr-HR" dirty="0"/>
          </a:p>
        </p:txBody>
      </p:sp>
      <p:sp>
        <p:nvSpPr>
          <p:cNvPr id="4" name="Rectangle 3"/>
          <p:cNvSpPr/>
          <p:nvPr/>
        </p:nvSpPr>
        <p:spPr>
          <a:xfrm>
            <a:off x="755576" y="3645024"/>
            <a:ext cx="633670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r-HR" dirty="0">
                <a:hlinkClick r:id="rId2"/>
              </a:rPr>
              <a:t>https://www.youtube.com/watch?v=5XbHf4gB5sI</a:t>
            </a:r>
            <a:endParaRPr lang="hr-HR" dirty="0"/>
          </a:p>
        </p:txBody>
      </p:sp>
      <p:sp>
        <p:nvSpPr>
          <p:cNvPr id="5" name="TextBox 4"/>
          <p:cNvSpPr txBox="1"/>
          <p:nvPr/>
        </p:nvSpPr>
        <p:spPr>
          <a:xfrm>
            <a:off x="827584" y="476672"/>
            <a:ext cx="612068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 err="1"/>
              <a:t>Arbeitsheft</a:t>
            </a:r>
            <a:r>
              <a:rPr lang="hr-HR" dirty="0"/>
              <a:t>: 79. </a:t>
            </a:r>
            <a:r>
              <a:rPr lang="hr-HR" dirty="0" err="1"/>
              <a:t>Seite</a:t>
            </a:r>
            <a:endParaRPr lang="hr-HR" dirty="0"/>
          </a:p>
          <a:p>
            <a:r>
              <a:rPr lang="hr-HR" dirty="0" err="1"/>
              <a:t>Aufgabe</a:t>
            </a:r>
            <a:r>
              <a:rPr lang="hr-HR" dirty="0"/>
              <a:t>: 17</a:t>
            </a:r>
          </a:p>
          <a:p>
            <a:endParaRPr lang="hr-HR" dirty="0"/>
          </a:p>
          <a:p>
            <a:r>
              <a:rPr lang="hr-HR" dirty="0" err="1"/>
              <a:t>Sing</a:t>
            </a:r>
            <a:r>
              <a:rPr lang="hr-HR" dirty="0"/>
              <a:t> </a:t>
            </a:r>
            <a:r>
              <a:rPr lang="hr-HR" dirty="0" err="1"/>
              <a:t>die</a:t>
            </a:r>
            <a:r>
              <a:rPr lang="hr-HR" dirty="0"/>
              <a:t> </a:t>
            </a:r>
            <a:r>
              <a:rPr lang="hr-HR" dirty="0" err="1"/>
              <a:t>Osterlieder</a:t>
            </a:r>
            <a:r>
              <a:rPr lang="hr-HR" dirty="0"/>
              <a:t>! – Pjevaj Uskrsne pjesmice!</a:t>
            </a:r>
          </a:p>
        </p:txBody>
      </p:sp>
      <p:pic>
        <p:nvPicPr>
          <p:cNvPr id="30722" name="Picture 2" descr="Kostenlose Frohe Ostern Bilder, Gifs, Grafiken, Cliparts, Anigifs ...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79712" y="4293095"/>
            <a:ext cx="5040560" cy="156633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307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ivic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ivic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Civic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Civic</Template>
  <TotalTime>274</TotalTime>
  <Words>219</Words>
  <Application>Microsoft Office PowerPoint</Application>
  <PresentationFormat>Prikaz na zaslonu (4:3)</PresentationFormat>
  <Paragraphs>36</Paragraphs>
  <Slides>7</Slides>
  <Notes>0</Notes>
  <HiddenSlides>0</HiddenSlides>
  <MMClips>0</MMClips>
  <ScaleCrop>false</ScaleCrop>
  <HeadingPairs>
    <vt:vector size="6" baseType="variant">
      <vt:variant>
        <vt:lpstr>Korišteni fontovi</vt:lpstr>
      </vt:variant>
      <vt:variant>
        <vt:i4>4</vt:i4>
      </vt:variant>
      <vt:variant>
        <vt:lpstr>Tema</vt:lpstr>
      </vt:variant>
      <vt:variant>
        <vt:i4>1</vt:i4>
      </vt:variant>
      <vt:variant>
        <vt:lpstr>Naslovi slajdova</vt:lpstr>
      </vt:variant>
      <vt:variant>
        <vt:i4>7</vt:i4>
      </vt:variant>
    </vt:vector>
  </HeadingPairs>
  <TitlesOfParts>
    <vt:vector size="12" baseType="lpstr">
      <vt:lpstr>Forte</vt:lpstr>
      <vt:lpstr>Georgia</vt:lpstr>
      <vt:lpstr>Wingdings</vt:lpstr>
      <vt:lpstr>Wingdings 2</vt:lpstr>
      <vt:lpstr>Civic</vt:lpstr>
      <vt:lpstr>Ostern, ein Familienfest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</vt:vector>
  </TitlesOfParts>
  <Company>Grizli777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Ostern, ein Familienfest</dc:title>
  <dc:creator>Lenovo</dc:creator>
  <cp:lastModifiedBy>Sandra Pintarić</cp:lastModifiedBy>
  <cp:revision>4</cp:revision>
  <dcterms:created xsi:type="dcterms:W3CDTF">2020-04-02T07:12:28Z</dcterms:created>
  <dcterms:modified xsi:type="dcterms:W3CDTF">2020-04-06T11:01:25Z</dcterms:modified>
</cp:coreProperties>
</file>